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7" r:id="rId3"/>
  </p:sldMasterIdLst>
  <p:notesMasterIdLst>
    <p:notesMasterId r:id="rId43"/>
  </p:notesMasterIdLst>
  <p:sldIdLst>
    <p:sldId id="488" r:id="rId4"/>
    <p:sldId id="258" r:id="rId5"/>
    <p:sldId id="574" r:id="rId6"/>
    <p:sldId id="575" r:id="rId7"/>
    <p:sldId id="576" r:id="rId8"/>
    <p:sldId id="57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580" r:id="rId40"/>
    <p:sldId id="589" r:id="rId41"/>
    <p:sldId id="591" r:id="rId4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BA9"/>
    <a:srgbClr val="537F2D"/>
    <a:srgbClr val="E31836"/>
    <a:srgbClr val="33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63"/>
  </p:normalViewPr>
  <p:slideViewPr>
    <p:cSldViewPr snapToGrid="0" snapToObjects="1">
      <p:cViewPr varScale="1">
        <p:scale>
          <a:sx n="32" d="100"/>
          <a:sy n="32" d="100"/>
        </p:scale>
        <p:origin x="122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3875"/>
            <a:ext cx="465455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3875"/>
            <a:ext cx="465455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D43E-DB87-4654-8BF5-31CE5D204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3875"/>
            <a:ext cx="465455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4999D-E542-FD41-B752-7CC1BF1656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98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3875"/>
            <a:ext cx="465455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GPGPU</a:t>
            </a:r>
          </a:p>
          <a:p>
            <a:pPr lvl="2"/>
            <a:r>
              <a:rPr lang="en-US" dirty="0"/>
              <a:t>Origins</a:t>
            </a:r>
          </a:p>
          <a:p>
            <a:pPr lvl="2"/>
            <a:r>
              <a:rPr lang="en-US" dirty="0"/>
              <a:t>Use in supercomputing </a:t>
            </a:r>
          </a:p>
          <a:p>
            <a:pPr lvl="2"/>
            <a:r>
              <a:rPr lang="en-US" dirty="0"/>
              <a:t>CUDA =&gt; </a:t>
            </a:r>
            <a:r>
              <a:rPr lang="en-US" dirty="0" err="1"/>
              <a:t>OpenCL</a:t>
            </a:r>
            <a:r>
              <a:rPr lang="en-US" dirty="0"/>
              <a:t> =&gt; C++AMP, </a:t>
            </a:r>
            <a:r>
              <a:rPr lang="en-US" dirty="0" err="1"/>
              <a:t>OpenACC</a:t>
            </a:r>
            <a:r>
              <a:rPr lang="en-US" dirty="0"/>
              <a:t>, others</a:t>
            </a:r>
          </a:p>
          <a:p>
            <a:pPr lvl="2"/>
            <a:r>
              <a:rPr lang="en-US" dirty="0"/>
              <a:t>Use in Smartphones (e.g., Imagination </a:t>
            </a:r>
            <a:r>
              <a:rPr lang="en-US" dirty="0" err="1"/>
              <a:t>PowerVR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Cars (e.g., NVIDIA DRIVE PX)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41F2-4885-8B4F-A4A1-81D3F1E582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86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3875"/>
            <a:ext cx="465455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DD43E-DB87-4654-8BF5-31CE5D2042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76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3875"/>
            <a:ext cx="4654550" cy="2619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58637" y="13081000"/>
            <a:ext cx="654026" cy="718145"/>
          </a:xfrm>
        </p:spPr>
        <p:txBody>
          <a:bodyPr/>
          <a:lstStyle>
            <a:lvl1pPr>
              <a:defRPr sz="4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0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3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96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021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3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91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3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8371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070226"/>
            <a:ext cx="10773834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4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7" y="3070226"/>
            <a:ext cx="1077806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7" y="4349750"/>
            <a:ext cx="1077806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499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8125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8048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3"/>
            <a:ext cx="1363133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3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33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4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4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4222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56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9"/>
            <a:ext cx="5486400" cy="11703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9"/>
            <a:ext cx="16052800" cy="11703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7262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"/>
            <a:ext cx="24384000" cy="13715997"/>
            <a:chOff x="0" y="-1"/>
            <a:chExt cx="10972800" cy="617219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8" b="9530"/>
            <a:stretch/>
          </p:blipFill>
          <p:spPr>
            <a:xfrm>
              <a:off x="0" y="-1"/>
              <a:ext cx="10972800" cy="617219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1"/>
              <a:ext cx="10972800" cy="6172199"/>
            </a:xfrm>
            <a:prstGeom prst="rect">
              <a:avLst/>
            </a:pr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51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44980" y="10663002"/>
            <a:ext cx="19309479" cy="58471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555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>
            <p:ph type="title"/>
          </p:nvPr>
        </p:nvSpPr>
        <p:spPr>
          <a:xfrm>
            <a:off x="3987627" y="9647278"/>
            <a:ext cx="19339733" cy="10157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defRPr sz="6667" b="0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" y="1664103"/>
            <a:ext cx="24384004" cy="3970083"/>
            <a:chOff x="0" y="748845"/>
            <a:chExt cx="6356036" cy="1379811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/>
            <a:srcRect l="12327"/>
            <a:stretch/>
          </p:blipFill>
          <p:spPr>
            <a:xfrm>
              <a:off x="0" y="748845"/>
              <a:ext cx="3105001" cy="7603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80" y="937806"/>
              <a:ext cx="2073674" cy="3824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77"/>
            <a:stretch/>
          </p:blipFill>
          <p:spPr>
            <a:xfrm>
              <a:off x="1039432" y="1561775"/>
              <a:ext cx="5316604" cy="56688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1643784" y="1708498"/>
              <a:ext cx="1170069" cy="272357"/>
              <a:chOff x="4100403" y="1765746"/>
              <a:chExt cx="3118543" cy="725905"/>
            </a:xfrm>
          </p:grpSpPr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403" y="1765746"/>
                <a:ext cx="561259" cy="72590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8124" y="1905033"/>
                <a:ext cx="2380822" cy="581350"/>
              </a:xfrm>
              <a:prstGeom prst="rect">
                <a:avLst/>
              </a:prstGeom>
            </p:spPr>
          </p:pic>
        </p:grpSp>
      </p:grpSp>
      <p:sp>
        <p:nvSpPr>
          <p:cNvPr id="14" name="Subtitle 11"/>
          <p:cNvSpPr txBox="1">
            <a:spLocks/>
          </p:cNvSpPr>
          <p:nvPr userDrawn="1"/>
        </p:nvSpPr>
        <p:spPr bwMode="auto">
          <a:xfrm>
            <a:off x="14667005" y="2810617"/>
            <a:ext cx="8615388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200" tIns="101600" rIns="203200" bIns="10160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600" b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kern="0" dirty="0"/>
              <a:t>Accelerated Computing</a:t>
            </a:r>
          </a:p>
        </p:txBody>
      </p:sp>
      <p:sp>
        <p:nvSpPr>
          <p:cNvPr id="15" name="Title 10"/>
          <p:cNvSpPr txBox="1">
            <a:spLocks/>
          </p:cNvSpPr>
          <p:nvPr userDrawn="1"/>
        </p:nvSpPr>
        <p:spPr bwMode="auto">
          <a:xfrm>
            <a:off x="14616741" y="1989817"/>
            <a:ext cx="8628889" cy="8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200" tIns="101600" rIns="203200" bIns="1016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sz="3000" b="0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5pPr>
            <a:lvl6pPr marL="3428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6pPr>
            <a:lvl7pPr marL="6857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7pPr>
            <a:lvl8pPr marL="102865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8pPr>
            <a:lvl9pPr marL="137154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2031945"/>
            <a:r>
              <a:rPr lang="en-US" sz="4445" kern="0" dirty="0"/>
              <a:t>GPU Teaching Kit</a:t>
            </a:r>
          </a:p>
        </p:txBody>
      </p:sp>
    </p:spTree>
    <p:extLst>
      <p:ext uri="{BB962C8B-B14F-4D97-AF65-F5344CB8AC3E}">
        <p14:creationId xmlns:p14="http://schemas.microsoft.com/office/powerpoint/2010/main" val="40773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"/>
            <a:ext cx="24384000" cy="13715997"/>
            <a:chOff x="0" y="-1"/>
            <a:chExt cx="10972800" cy="617219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8" b="9530"/>
            <a:stretch/>
          </p:blipFill>
          <p:spPr>
            <a:xfrm>
              <a:off x="0" y="-1"/>
              <a:ext cx="10972800" cy="617219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1"/>
              <a:ext cx="10972800" cy="6172199"/>
            </a:xfrm>
            <a:prstGeom prst="rect">
              <a:avLst/>
            </a:prstGeom>
            <a:solidFill>
              <a:schemeClr val="tx2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1951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44980" y="10663002"/>
            <a:ext cx="19309479" cy="58471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555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5" name="Title 304"/>
          <p:cNvSpPr>
            <a:spLocks noGrp="1"/>
          </p:cNvSpPr>
          <p:nvPr>
            <p:ph type="title"/>
          </p:nvPr>
        </p:nvSpPr>
        <p:spPr>
          <a:xfrm>
            <a:off x="3987627" y="9647278"/>
            <a:ext cx="19339733" cy="10157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defRPr sz="6667" b="0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2" y="1664103"/>
            <a:ext cx="24384004" cy="3970083"/>
            <a:chOff x="0" y="748845"/>
            <a:chExt cx="6356036" cy="1379811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/>
            <a:srcRect l="12327"/>
            <a:stretch/>
          </p:blipFill>
          <p:spPr>
            <a:xfrm>
              <a:off x="0" y="748845"/>
              <a:ext cx="3105001" cy="76038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380" y="937806"/>
              <a:ext cx="2073674" cy="3824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477"/>
            <a:stretch/>
          </p:blipFill>
          <p:spPr>
            <a:xfrm>
              <a:off x="1039432" y="1561775"/>
              <a:ext cx="5316604" cy="56688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 userDrawn="1"/>
          </p:nvGrpSpPr>
          <p:grpSpPr>
            <a:xfrm>
              <a:off x="1643784" y="1708498"/>
              <a:ext cx="1170069" cy="272357"/>
              <a:chOff x="4100403" y="1765746"/>
              <a:chExt cx="3118543" cy="725905"/>
            </a:xfrm>
          </p:grpSpPr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403" y="1765746"/>
                <a:ext cx="561259" cy="72590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8124" y="1905033"/>
                <a:ext cx="2380822" cy="581350"/>
              </a:xfrm>
              <a:prstGeom prst="rect">
                <a:avLst/>
              </a:prstGeom>
            </p:spPr>
          </p:pic>
        </p:grpSp>
      </p:grpSp>
      <p:sp>
        <p:nvSpPr>
          <p:cNvPr id="14" name="Subtitle 11"/>
          <p:cNvSpPr txBox="1">
            <a:spLocks/>
          </p:cNvSpPr>
          <p:nvPr userDrawn="1"/>
        </p:nvSpPr>
        <p:spPr bwMode="auto">
          <a:xfrm>
            <a:off x="14667005" y="2810616"/>
            <a:ext cx="8615388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200" tIns="101600" rIns="203200" bIns="10160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600" b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kern="0" dirty="0"/>
              <a:t>Heterogeneous Parallel Programming</a:t>
            </a:r>
          </a:p>
        </p:txBody>
      </p:sp>
      <p:sp>
        <p:nvSpPr>
          <p:cNvPr id="15" name="Title 10"/>
          <p:cNvSpPr txBox="1">
            <a:spLocks/>
          </p:cNvSpPr>
          <p:nvPr userDrawn="1"/>
        </p:nvSpPr>
        <p:spPr bwMode="auto">
          <a:xfrm>
            <a:off x="14616741" y="1989817"/>
            <a:ext cx="8628889" cy="82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03200" tIns="101600" rIns="203200" bIns="1016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 sz="3000" b="0" cap="none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5pPr>
            <a:lvl6pPr marL="3428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6pPr>
            <a:lvl7pPr marL="6857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7pPr>
            <a:lvl8pPr marL="102865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8pPr>
            <a:lvl9pPr marL="137154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defTabSz="2031945"/>
            <a:r>
              <a:rPr lang="en-US" sz="4445" kern="0" dirty="0"/>
              <a:t>GPU Teaching Kit</a:t>
            </a:r>
          </a:p>
        </p:txBody>
      </p:sp>
    </p:spTree>
    <p:extLst>
      <p:ext uri="{BB962C8B-B14F-4D97-AF65-F5344CB8AC3E}">
        <p14:creationId xmlns:p14="http://schemas.microsoft.com/office/powerpoint/2010/main" val="23945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4" y="772163"/>
            <a:ext cx="22169120" cy="1015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44" y="2159004"/>
            <a:ext cx="22108160" cy="107304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1456" marR="0" indent="-631456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4000" dirty="0" smtClean="0"/>
            </a:lvl1pPr>
            <a:lvl2pPr marL="1400490" marR="0" indent="-507985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3112" dirty="0" smtClean="0"/>
            </a:lvl2pPr>
            <a:lvl3pPr marL="1788534" marR="0" indent="-451544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3112" dirty="0" smtClean="0"/>
            </a:lvl3pPr>
          </a:lstStyle>
          <a:p>
            <a:pPr marL="631456" marR="0" lvl="0" indent="-631456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631456" marR="0" lvl="1" indent="-631456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631456" marR="0" lvl="2" indent="-631456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22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randing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4" y="772163"/>
            <a:ext cx="22169120" cy="1015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44" y="2166060"/>
            <a:ext cx="22108160" cy="1072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1456" marR="0" indent="-631456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4000" dirty="0" smtClean="0"/>
            </a:lvl1pPr>
            <a:lvl2pPr marL="1400490" marR="0" indent="-507985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3555" dirty="0" smtClean="0"/>
            </a:lvl2pPr>
            <a:lvl3pPr marL="1788534" marR="0" indent="-451544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3112" dirty="0" smtClean="0"/>
            </a:lvl3pPr>
          </a:lstStyle>
          <a:p>
            <a:pPr marL="631456" marR="0" lvl="0" indent="-631456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631456" marR="0" lvl="1" indent="-631456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631456" marR="0" lvl="2" indent="-631456" algn="l" defTabSz="769887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149792"/>
            <a:ext cx="24384000" cy="5745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51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265" y="13447864"/>
            <a:ext cx="713397" cy="17113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 defTabSz="761951" fontAlgn="base">
              <a:spcBef>
                <a:spcPct val="0"/>
              </a:spcBef>
              <a:spcAft>
                <a:spcPct val="0"/>
              </a:spcAft>
            </a:pPr>
            <a:fld id="{9EF62655-870B-4C06-BC3D-C67D37BAE36D}" type="slidenum">
              <a:rPr lang="en-US" sz="1112" smtClean="0">
                <a:solidFill>
                  <a:srgbClr val="6F6F6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 defTabSz="76195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112" cap="none" dirty="0">
                <a:solidFill>
                  <a:srgbClr val="6F6F6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5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4" y="772163"/>
            <a:ext cx="22169120" cy="1015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44" y="2159000"/>
            <a:ext cx="22108160" cy="106511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4000" dirty="0" smtClean="0"/>
            </a:lvl1pPr>
            <a:lvl2pPr>
              <a:defRPr lang="en-US" sz="3112" dirty="0" smtClean="0"/>
            </a:lvl2pPr>
            <a:lvl3pPr>
              <a:defRPr lang="en-US" sz="3112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32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4" y="772163"/>
            <a:ext cx="22169120" cy="1015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entered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4" y="772163"/>
            <a:ext cx="22169120" cy="1015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" y="0"/>
            <a:ext cx="24362343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81"/>
            <a:ext cx="22352000" cy="1025523"/>
          </a:xfrm>
        </p:spPr>
        <p:txBody>
          <a:bodyPr>
            <a:normAutofit/>
          </a:bodyPr>
          <a:lstStyle>
            <a:lvl1pPr algn="r">
              <a:defRPr sz="4800">
                <a:solidFill>
                  <a:schemeClr val="accent2">
                    <a:lumMod val="75000"/>
                  </a:schemeClr>
                </a:solidFill>
                <a:latin typeface="Akzidenz-Grotesk Extended BQ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0" y="1981200"/>
            <a:ext cx="15036800" cy="3048000"/>
          </a:xfrm>
        </p:spPr>
        <p:txBody>
          <a:bodyPr>
            <a:normAutofit/>
          </a:bodyPr>
          <a:lstStyle>
            <a:lvl1pPr>
              <a:defRPr sz="3600"/>
            </a:lvl1pPr>
            <a:lvl2pPr marL="1485920" indent="-571508">
              <a:buFont typeface="Arial" pitchFamily="34" charset="0"/>
              <a:buChar char="•"/>
              <a:defRPr sz="3600">
                <a:latin typeface="AkzidenzGrotesk" pitchFamily="50" charset="0"/>
              </a:defRPr>
            </a:lvl2pPr>
            <a:lvl3pPr>
              <a:defRPr sz="3600">
                <a:latin typeface="AkzidenzGrotesk" pitchFamily="50" charset="0"/>
              </a:defRPr>
            </a:lvl3pPr>
            <a:lvl4pPr marL="2743234" indent="0">
              <a:buFont typeface="Arial" pitchFamily="34" charset="0"/>
              <a:buNone/>
              <a:defRPr sz="3600">
                <a:latin typeface="AkzidenzGrotesk" pitchFamily="50" charset="0"/>
              </a:defRPr>
            </a:lvl4pPr>
            <a:lvl5pPr marL="4114851" indent="-457206">
              <a:buFont typeface="Arial" pitchFamily="34" charset="0"/>
              <a:buChar char="•"/>
              <a:defRPr sz="3600">
                <a:latin typeface="AkzidenzGrotes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534400" y="5435600"/>
            <a:ext cx="15036800" cy="69088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Sentinel Medium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622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op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976" y="550333"/>
            <a:ext cx="20454055" cy="101572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0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4" y="772163"/>
            <a:ext cx="22169120" cy="1015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344" y="2159007"/>
            <a:ext cx="22108160" cy="107304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1432" marR="0" indent="-631432" algn="l" defTabSz="769858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4000" dirty="0" smtClean="0"/>
            </a:lvl1pPr>
            <a:lvl2pPr marL="1400434" marR="0" indent="-507964" algn="l" defTabSz="769858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3112" dirty="0" smtClean="0"/>
            </a:lvl2pPr>
            <a:lvl3pPr marL="1788462" marR="0" indent="-451526" algn="l" defTabSz="769858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3112" dirty="0" smtClean="0"/>
            </a:lvl3pPr>
          </a:lstStyle>
          <a:p>
            <a:pPr marL="631432" marR="0" lvl="0" indent="-631432" algn="l" defTabSz="769858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631432" marR="0" lvl="1" indent="-631432" algn="l" defTabSz="769858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631432" marR="0" lvl="2" indent="-631432" algn="l" defTabSz="769858" rtl="0" eaLnBrk="1" fontAlgn="base" latinLnBrk="0" hangingPunct="1">
              <a:lnSpc>
                <a:spcPct val="90000"/>
              </a:lnSpc>
              <a:spcBef>
                <a:spcPts val="499"/>
              </a:spcBef>
              <a:spcAft>
                <a:spcPts val="49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4445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43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2946400"/>
            <a:ext cx="21005800" cy="9296400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6664" y="13081000"/>
            <a:ext cx="537973" cy="547749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3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3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98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446" y="777669"/>
            <a:ext cx="21991420" cy="10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0546" y="2960918"/>
            <a:ext cx="21937650" cy="96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" y="13306233"/>
            <a:ext cx="24390983" cy="423048"/>
            <a:chOff x="0" y="5987804"/>
            <a:chExt cx="8231957" cy="190372"/>
          </a:xfrm>
        </p:grpSpPr>
        <p:sp>
          <p:nvSpPr>
            <p:cNvPr id="36" name="Parallelogram 35"/>
            <p:cNvSpPr/>
            <p:nvPr userDrawn="1"/>
          </p:nvSpPr>
          <p:spPr>
            <a:xfrm>
              <a:off x="7178479" y="6000375"/>
              <a:ext cx="819901" cy="171825"/>
            </a:xfrm>
            <a:prstGeom prst="parallelogram">
              <a:avLst>
                <a:gd name="adj" fmla="val 36300"/>
              </a:avLst>
            </a:prstGeom>
            <a:solidFill>
              <a:srgbClr val="FA6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31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endParaRPr>
            </a:p>
          </p:txBody>
        </p:sp>
        <p:sp>
          <p:nvSpPr>
            <p:cNvPr id="37" name="Parallelogram 36"/>
            <p:cNvSpPr/>
            <p:nvPr userDrawn="1"/>
          </p:nvSpPr>
          <p:spPr>
            <a:xfrm>
              <a:off x="6394206" y="6000375"/>
              <a:ext cx="819901" cy="171825"/>
            </a:xfrm>
            <a:prstGeom prst="parallelogram">
              <a:avLst>
                <a:gd name="adj" fmla="val 36300"/>
              </a:avLst>
            </a:prstGeom>
            <a:solidFill>
              <a:srgbClr val="76B9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031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12"/>
            <a:srcRect t="-6317" r="97921" b="17099"/>
            <a:stretch/>
          </p:blipFill>
          <p:spPr>
            <a:xfrm>
              <a:off x="7947899" y="5987804"/>
              <a:ext cx="284058" cy="19037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 rotWithShape="1">
            <a:blip r:embed="rId13"/>
            <a:srcRect l="52877" t="1978" r="-1" b="17095"/>
            <a:stretch/>
          </p:blipFill>
          <p:spPr>
            <a:xfrm>
              <a:off x="0" y="6002009"/>
              <a:ext cx="6433059" cy="17267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418434" y="13424277"/>
            <a:ext cx="713397" cy="2051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 defTabSz="761951" fontAlgn="base">
              <a:spcBef>
                <a:spcPct val="0"/>
              </a:spcBef>
              <a:spcAft>
                <a:spcPct val="0"/>
              </a:spcAft>
            </a:pPr>
            <a:fld id="{9EF62655-870B-4C06-BC3D-C67D37BAE36D}" type="slidenum">
              <a:rPr lang="en-US" sz="1112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 defTabSz="76195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333" cap="none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-23869" y="13315093"/>
            <a:ext cx="2443818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252" y="13420333"/>
            <a:ext cx="1467015" cy="202928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1866343" y="13409207"/>
            <a:ext cx="1289892" cy="225187"/>
            <a:chOff x="4100403" y="1765746"/>
            <a:chExt cx="3118543" cy="725905"/>
          </a:xfrm>
        </p:grpSpPr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403" y="1765746"/>
              <a:ext cx="561259" cy="72590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124" y="1905033"/>
              <a:ext cx="2380822" cy="581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32975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667" b="0" cap="none" baseline="0">
          <a:solidFill>
            <a:srgbClr val="3333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195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3899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5847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7793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631456" indent="-631456" algn="l" defTabSz="769887" rtl="0" eaLnBrk="1" fontAlgn="base" hangingPunct="1">
        <a:lnSpc>
          <a:spcPct val="90000"/>
        </a:lnSpc>
        <a:spcBef>
          <a:spcPts val="499"/>
        </a:spcBef>
        <a:spcAft>
          <a:spcPts val="499"/>
        </a:spcAft>
        <a:buClr>
          <a:srgbClr val="6F6F6F"/>
        </a:buClr>
        <a:buSzPct val="100000"/>
        <a:buFont typeface="Arial" panose="020B0604020202020204" pitchFamily="34" charset="0"/>
        <a:buChar char="–"/>
        <a:defRPr sz="4000" b="0" baseline="0">
          <a:solidFill>
            <a:srgbClr val="6F6F6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00490" indent="-507985" algn="l" defTabSz="769887" rtl="0" eaLnBrk="1" fontAlgn="base" hangingPunct="1">
        <a:lnSpc>
          <a:spcPct val="90000"/>
        </a:lnSpc>
        <a:spcBef>
          <a:spcPts val="499"/>
        </a:spcBef>
        <a:spcAft>
          <a:spcPts val="499"/>
        </a:spcAft>
        <a:buClr>
          <a:schemeClr val="bg2"/>
        </a:buClr>
        <a:buSzPct val="100000"/>
        <a:buFont typeface="Arial" panose="020B0604020202020204" pitchFamily="34" charset="0"/>
        <a:buChar char="–"/>
        <a:defRPr sz="3112" b="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788534" indent="-451544" algn="l" defTabSz="769887" rtl="0" eaLnBrk="1" fontAlgn="base" hangingPunct="1">
        <a:lnSpc>
          <a:spcPct val="90000"/>
        </a:lnSpc>
        <a:spcBef>
          <a:spcPts val="499"/>
        </a:spcBef>
        <a:spcAft>
          <a:spcPts val="499"/>
        </a:spcAft>
        <a:buClr>
          <a:schemeClr val="bg2"/>
        </a:buClr>
        <a:buSzPct val="100000"/>
        <a:buFont typeface="Arial" panose="020B0604020202020204" pitchFamily="34" charset="0"/>
        <a:buChar char="–"/>
        <a:defRPr sz="3112" b="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2957842" indent="-380973" algn="l" rtl="0" eaLnBrk="1" fontAlgn="base" hangingPunct="1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303" indent="-380973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254" indent="-380973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202" indent="-380973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150" indent="-380973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098" indent="-380973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51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99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47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793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744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692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640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588" algn="l" defTabSz="1523899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P28LKWTzrI?feature=oembed" TargetMode="External"/><Relationship Id="rId4" Type="http://schemas.openxmlformats.org/officeDocument/2006/relationships/hyperlink" Target="https://www.youtube.com/watch?v=-P28LKWTzr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ce.cmu.edu/~yoonguk/papers/kim-isca1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24384000" cy="56388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</a:t>
            </a:r>
            <a:br>
              <a:rPr lang="en-US" b="1" dirty="0"/>
            </a:br>
            <a:r>
              <a:rPr lang="en-US" b="1" dirty="0"/>
              <a:t>Architecture and Programming</a:t>
            </a:r>
            <a:br>
              <a:rPr lang="en-US" b="1" dirty="0"/>
            </a:br>
            <a:r>
              <a:rPr lang="en-US" b="1" dirty="0"/>
              <a:t>GPU Architecture: Introduction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859000" y="10829112"/>
            <a:ext cx="1143000" cy="854100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0"/>
            <a:endParaRPr lang="en-US" sz="4400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7750962"/>
            <a:ext cx="16306800" cy="3505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3200400" y="11894278"/>
            <a:ext cx="1798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/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The content of this lecture is adapted from the slides of </a:t>
            </a:r>
            <a:r>
              <a:rPr lang="en-US" sz="3600" i="1" kern="120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Kayvon</a:t>
            </a:r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i="1" kern="120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Fatahalian</a:t>
            </a:r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(Stanford), Olivier Giroux and Luke Durant (Nvidia), Tor </a:t>
            </a:r>
            <a:r>
              <a:rPr lang="en-US" sz="3600" i="1" kern="120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Aamodt</a:t>
            </a:r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(UBC) and Edited by: Serina Tan</a:t>
            </a:r>
          </a:p>
          <a:p>
            <a:pPr defTabSz="1828800" hangingPunct="1"/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defTabSz="1828800" hangingPunct="1"/>
            <a:endParaRPr lang="en-US" sz="3600" i="1" kern="120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ingle-core CPU Exec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Single-core CPU Execution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2582" y="13081000"/>
            <a:ext cx="326137" cy="547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48" y="4527530"/>
            <a:ext cx="12814301" cy="692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mov R1, 0…"/>
          <p:cNvSpPr txBox="1"/>
          <p:nvPr/>
        </p:nvSpPr>
        <p:spPr>
          <a:xfrm>
            <a:off x="16543716" y="5166995"/>
            <a:ext cx="5419753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4000" dirty="0"/>
              <a:t>mov R1, 0</a:t>
            </a:r>
          </a:p>
          <a:p>
            <a:pPr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4000" dirty="0"/>
              <a:t>START: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4000" dirty="0" err="1"/>
              <a:t>ld</a:t>
            </a:r>
            <a:r>
              <a:rPr sz="4000" dirty="0"/>
              <a:t> R2, a[R1]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4000" dirty="0" err="1"/>
              <a:t>ld</a:t>
            </a:r>
            <a:r>
              <a:rPr sz="4000" dirty="0"/>
              <a:t> R3, b[R1]</a:t>
            </a:r>
            <a:r>
              <a:rPr lang="en-CA" sz="4000" dirty="0"/>
              <a:t>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lang="en-CA" sz="4000" dirty="0" err="1"/>
              <a:t>ld</a:t>
            </a:r>
            <a:r>
              <a:rPr lang="en-CA" sz="4000" dirty="0"/>
              <a:t> R4, c[R1]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4000" dirty="0"/>
              <a:t>m</a:t>
            </a:r>
            <a:r>
              <a:rPr lang="en-CA" sz="4000" dirty="0"/>
              <a:t>add</a:t>
            </a:r>
            <a:r>
              <a:rPr sz="4000" dirty="0"/>
              <a:t> R</a:t>
            </a:r>
            <a:r>
              <a:rPr lang="en-CA" sz="4000" dirty="0"/>
              <a:t>5</a:t>
            </a:r>
            <a:r>
              <a:rPr sz="4000" dirty="0"/>
              <a:t>, R2, R3</a:t>
            </a:r>
            <a:r>
              <a:rPr lang="en-CA" sz="4000" dirty="0"/>
              <a:t>, R4</a:t>
            </a:r>
            <a:endParaRPr sz="4000" dirty="0"/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4000" dirty="0" err="1"/>
              <a:t>st</a:t>
            </a:r>
            <a:r>
              <a:rPr sz="4000" dirty="0"/>
              <a:t> R</a:t>
            </a:r>
            <a:r>
              <a:rPr lang="en-CA" sz="4000" dirty="0"/>
              <a:t>5</a:t>
            </a:r>
            <a:r>
              <a:rPr sz="4000" dirty="0"/>
              <a:t>, v[R1]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4000" dirty="0"/>
              <a:t>add R1, R1, 1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sz="4000" dirty="0"/>
              <a:t>bra START if R1 &lt; 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ingle-core CPU Exec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Single-core CPU Execution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2582" y="13081000"/>
            <a:ext cx="326137" cy="547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62" name="…"/>
          <p:cNvSpPr txBox="1"/>
          <p:nvPr/>
        </p:nvSpPr>
        <p:spPr>
          <a:xfrm>
            <a:off x="18918652" y="11609219"/>
            <a:ext cx="685801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…</a:t>
            </a:r>
          </a:p>
        </p:txBody>
      </p:sp>
      <p:sp>
        <p:nvSpPr>
          <p:cNvPr id="163" name="Line"/>
          <p:cNvSpPr/>
          <p:nvPr/>
        </p:nvSpPr>
        <p:spPr>
          <a:xfrm flipH="1">
            <a:off x="22883219" y="2917330"/>
            <a:ext cx="1" cy="8492963"/>
          </a:xfrm>
          <a:prstGeom prst="line">
            <a:avLst/>
          </a:prstGeom>
          <a:ln w="25400">
            <a:solidFill>
              <a:srgbClr val="012B5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Instruction Flow"/>
          <p:cNvSpPr txBox="1"/>
          <p:nvPr/>
        </p:nvSpPr>
        <p:spPr>
          <a:xfrm>
            <a:off x="21794765" y="11485806"/>
            <a:ext cx="2075308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12B5C"/>
                </a:solidFill>
              </a:defRPr>
            </a:pPr>
            <a:r>
              <a:t>Instruction</a:t>
            </a:r>
            <a:br/>
            <a:r>
              <a:t>Flow</a:t>
            </a:r>
          </a:p>
        </p:txBody>
      </p:sp>
      <p:grpSp>
        <p:nvGrpSpPr>
          <p:cNvPr id="169" name="Group"/>
          <p:cNvGrpSpPr/>
          <p:nvPr/>
        </p:nvGrpSpPr>
        <p:grpSpPr>
          <a:xfrm>
            <a:off x="12318631" y="3690430"/>
            <a:ext cx="8436433" cy="3090092"/>
            <a:chOff x="0" y="0"/>
            <a:chExt cx="8436432" cy="3090090"/>
          </a:xfrm>
        </p:grpSpPr>
        <p:sp>
          <p:nvSpPr>
            <p:cNvPr id="165" name="Rectangle"/>
            <p:cNvSpPr/>
            <p:nvPr/>
          </p:nvSpPr>
          <p:spPr>
            <a:xfrm>
              <a:off x="5690966" y="498270"/>
              <a:ext cx="2221787" cy="1270001"/>
            </a:xfrm>
            <a:prstGeom prst="rect">
              <a:avLst/>
            </a:prstGeom>
            <a:solidFill>
              <a:srgbClr val="4779B1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6" name="Rectangle"/>
            <p:cNvSpPr/>
            <p:nvPr/>
          </p:nvSpPr>
          <p:spPr>
            <a:xfrm>
              <a:off x="5690966" y="2657512"/>
              <a:ext cx="2745467" cy="432579"/>
            </a:xfrm>
            <a:prstGeom prst="rect">
              <a:avLst/>
            </a:prstGeom>
            <a:solidFill>
              <a:srgbClr val="4779B1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7" name="madd stalled,…"/>
            <p:cNvSpPr txBox="1"/>
            <p:nvPr/>
          </p:nvSpPr>
          <p:spPr>
            <a:xfrm>
              <a:off x="-1" y="0"/>
              <a:ext cx="4431793" cy="150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4779B1"/>
                  </a:solidFill>
                </a:defRPr>
              </a:pPr>
              <a:r>
                <a:rPr b="0"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madd</a:t>
              </a:r>
              <a:r>
                <a:t> stalled, </a:t>
              </a:r>
            </a:p>
            <a:p>
              <a:pPr>
                <a:defRPr>
                  <a:solidFill>
                    <a:srgbClr val="4779B1"/>
                  </a:solidFill>
                </a:defRPr>
              </a:pPr>
              <a:r>
                <a:t>jump to the next </a:t>
              </a:r>
              <a:br/>
              <a:r>
                <a:t>independent instruction</a:t>
              </a:r>
            </a:p>
          </p:txBody>
        </p:sp>
        <p:sp>
          <p:nvSpPr>
            <p:cNvPr id="177" name="Connection Line"/>
            <p:cNvSpPr/>
            <p:nvPr/>
          </p:nvSpPr>
          <p:spPr>
            <a:xfrm>
              <a:off x="4313606" y="750500"/>
              <a:ext cx="1329818" cy="22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2" h="21600" extrusionOk="0">
                  <a:moveTo>
                    <a:pt x="15410" y="0"/>
                  </a:moveTo>
                  <a:cubicBezTo>
                    <a:pt x="-5398" y="8039"/>
                    <a:pt x="-5134" y="15239"/>
                    <a:pt x="16202" y="21600"/>
                  </a:cubicBezTo>
                </a:path>
              </a:pathLst>
            </a:custGeom>
            <a:noFill/>
            <a:ln w="50800" cap="flat">
              <a:solidFill>
                <a:srgbClr val="4779B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grpSp>
        <p:nvGrpSpPr>
          <p:cNvPr id="173" name="Group"/>
          <p:cNvGrpSpPr/>
          <p:nvPr/>
        </p:nvGrpSpPr>
        <p:grpSpPr>
          <a:xfrm>
            <a:off x="12317010" y="6682706"/>
            <a:ext cx="7941712" cy="2954739"/>
            <a:chOff x="0" y="0"/>
            <a:chExt cx="7941711" cy="2954737"/>
          </a:xfrm>
        </p:grpSpPr>
        <p:sp>
          <p:nvSpPr>
            <p:cNvPr id="170" name="Rectangle"/>
            <p:cNvSpPr/>
            <p:nvPr/>
          </p:nvSpPr>
          <p:spPr>
            <a:xfrm>
              <a:off x="5719925" y="1366413"/>
              <a:ext cx="2221787" cy="1270001"/>
            </a:xfrm>
            <a:prstGeom prst="rect">
              <a:avLst/>
            </a:prstGeom>
            <a:solidFill>
              <a:srgbClr val="4779B1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Can also be executed  out-of-order  through register renaming"/>
            <p:cNvSpPr txBox="1"/>
            <p:nvPr/>
          </p:nvSpPr>
          <p:spPr>
            <a:xfrm>
              <a:off x="-1" y="1454489"/>
              <a:ext cx="4848607" cy="150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4779B1"/>
                  </a:solidFill>
                </a:defRPr>
              </a:pPr>
              <a:r>
                <a:t>Can also be executed </a:t>
              </a:r>
              <a:br/>
              <a:r>
                <a:t>out-of-order </a:t>
              </a:r>
              <a:br/>
              <a:r>
                <a:t>through register renaming</a:t>
              </a:r>
            </a:p>
          </p:txBody>
        </p:sp>
        <p:sp>
          <p:nvSpPr>
            <p:cNvPr id="178" name="Connection Line"/>
            <p:cNvSpPr/>
            <p:nvPr/>
          </p:nvSpPr>
          <p:spPr>
            <a:xfrm>
              <a:off x="4315228" y="0"/>
              <a:ext cx="1329817" cy="22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2" h="21600" extrusionOk="0">
                  <a:moveTo>
                    <a:pt x="15410" y="0"/>
                  </a:moveTo>
                  <a:cubicBezTo>
                    <a:pt x="-5398" y="8039"/>
                    <a:pt x="-5134" y="15239"/>
                    <a:pt x="16202" y="21600"/>
                  </a:cubicBezTo>
                </a:path>
              </a:pathLst>
            </a:custGeom>
            <a:noFill/>
            <a:ln w="50800" cap="flat">
              <a:solidFill>
                <a:srgbClr val="4779B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174" name="mov R1, 0…"/>
          <p:cNvSpPr txBox="1"/>
          <p:nvPr/>
        </p:nvSpPr>
        <p:spPr>
          <a:xfrm>
            <a:off x="17770754" y="3239922"/>
            <a:ext cx="4218385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mov R1, 0</a:t>
            </a:r>
          </a:p>
          <a:p>
            <a:pPr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START: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ld</a:t>
            </a:r>
            <a:r>
              <a:rPr dirty="0"/>
              <a:t> R2, a[R1]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ld</a:t>
            </a:r>
            <a:r>
              <a:rPr dirty="0"/>
              <a:t> R3, b[R1]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ld</a:t>
            </a:r>
            <a:r>
              <a:rPr dirty="0"/>
              <a:t> R4, c[R1]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madd</a:t>
            </a:r>
            <a:r>
              <a:rPr dirty="0"/>
              <a:t> R5, R2, R3, R4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st</a:t>
            </a:r>
            <a:r>
              <a:rPr dirty="0"/>
              <a:t> R5, v[R1]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add R1, R1, 1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bra START if R1 &lt; N</a:t>
            </a:r>
          </a:p>
        </p:txBody>
      </p:sp>
      <p:sp>
        <p:nvSpPr>
          <p:cNvPr id="175" name="START:…"/>
          <p:cNvSpPr txBox="1"/>
          <p:nvPr/>
        </p:nvSpPr>
        <p:spPr>
          <a:xfrm>
            <a:off x="17770754" y="7531699"/>
            <a:ext cx="4218385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START: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R2, a[R1]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R3, b[R1]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R4, c[R1]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madd R5, R2, R3, R4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 R5, v[R1]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add R1, R1, 1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bra START if R1 &lt; N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85" y="4977976"/>
            <a:ext cx="10676235" cy="5766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ingle-core CPU Execu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Single-core CPU Execution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2582" y="13081000"/>
            <a:ext cx="326137" cy="547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85" y="4977976"/>
            <a:ext cx="10676235" cy="5766649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…"/>
          <p:cNvSpPr txBox="1"/>
          <p:nvPr/>
        </p:nvSpPr>
        <p:spPr>
          <a:xfrm>
            <a:off x="19375852" y="11609219"/>
            <a:ext cx="685801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…</a:t>
            </a:r>
          </a:p>
        </p:txBody>
      </p:sp>
      <p:sp>
        <p:nvSpPr>
          <p:cNvPr id="184" name="Line"/>
          <p:cNvSpPr/>
          <p:nvPr/>
        </p:nvSpPr>
        <p:spPr>
          <a:xfrm flipH="1">
            <a:off x="23340419" y="2917330"/>
            <a:ext cx="1" cy="8492963"/>
          </a:xfrm>
          <a:prstGeom prst="line">
            <a:avLst/>
          </a:prstGeom>
          <a:ln w="25400">
            <a:solidFill>
              <a:srgbClr val="012B5C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Instruction Flow"/>
          <p:cNvSpPr txBox="1"/>
          <p:nvPr/>
        </p:nvSpPr>
        <p:spPr>
          <a:xfrm>
            <a:off x="22251965" y="11485806"/>
            <a:ext cx="2075308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12B5C"/>
                </a:solidFill>
              </a:defRPr>
            </a:pPr>
            <a:r>
              <a:t>Instruction</a:t>
            </a:r>
            <a:br/>
            <a:r>
              <a:t>Flow</a:t>
            </a:r>
          </a:p>
        </p:txBody>
      </p:sp>
      <p:sp>
        <p:nvSpPr>
          <p:cNvPr id="186" name="mov R1, 0…"/>
          <p:cNvSpPr txBox="1"/>
          <p:nvPr/>
        </p:nvSpPr>
        <p:spPr>
          <a:xfrm>
            <a:off x="18227954" y="3239922"/>
            <a:ext cx="4218385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mov R1, 0</a:t>
            </a:r>
          </a:p>
          <a:p>
            <a:pPr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START: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R2, a[R1]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R3, b[R1]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R4, c[R1]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madd R5, R2, R3, R4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 R5, v[R1]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add R1, R1, 1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bra START if R1 &lt; N</a:t>
            </a:r>
          </a:p>
        </p:txBody>
      </p:sp>
      <p:sp>
        <p:nvSpPr>
          <p:cNvPr id="187" name="START:…"/>
          <p:cNvSpPr txBox="1"/>
          <p:nvPr/>
        </p:nvSpPr>
        <p:spPr>
          <a:xfrm>
            <a:off x="18227954" y="7531699"/>
            <a:ext cx="4218385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START: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R2, a[R1]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R3, b[R1]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R4, c[R1] 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madd R5, R2, R3, R4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 R5, v[R1]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add R1, R1, 1</a:t>
            </a:r>
          </a:p>
          <a:p>
            <a:pPr lvl="1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bra START if R1 &lt; N</a:t>
            </a:r>
          </a:p>
        </p:txBody>
      </p:sp>
      <p:sp>
        <p:nvSpPr>
          <p:cNvPr id="188" name="Oval"/>
          <p:cNvSpPr/>
          <p:nvPr/>
        </p:nvSpPr>
        <p:spPr>
          <a:xfrm>
            <a:off x="16922143" y="3127764"/>
            <a:ext cx="6362373" cy="4345519"/>
          </a:xfrm>
          <a:prstGeom prst="ellipse">
            <a:avLst/>
          </a:prstGeom>
          <a:ln w="50800">
            <a:solidFill>
              <a:srgbClr val="4779B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Oval"/>
          <p:cNvSpPr/>
          <p:nvPr/>
        </p:nvSpPr>
        <p:spPr>
          <a:xfrm>
            <a:off x="16922143" y="7136941"/>
            <a:ext cx="6362373" cy="4345519"/>
          </a:xfrm>
          <a:prstGeom prst="ellipse">
            <a:avLst/>
          </a:prstGeom>
          <a:ln w="50800">
            <a:solidFill>
              <a:srgbClr val="4779B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0" name="But what if we tell the hardware…"/>
          <p:cNvSpPr txBox="1"/>
          <p:nvPr/>
        </p:nvSpPr>
        <p:spPr>
          <a:xfrm>
            <a:off x="11382698" y="6539744"/>
            <a:ext cx="6507862" cy="150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4779B1"/>
                </a:solidFill>
              </a:defRPr>
            </a:pPr>
            <a:r>
              <a:t>But what if we tell the hardware </a:t>
            </a:r>
          </a:p>
          <a:p>
            <a:pPr>
              <a:defRPr i="1">
                <a:solidFill>
                  <a:srgbClr val="4779B1"/>
                </a:solidFill>
              </a:defRPr>
            </a:pPr>
            <a:r>
              <a:t>these two blocks can be executed </a:t>
            </a:r>
          </a:p>
          <a:p>
            <a:pPr>
              <a:defRPr i="1">
                <a:solidFill>
                  <a:srgbClr val="4779B1"/>
                </a:solidFill>
              </a:defRPr>
            </a:pPr>
            <a:r>
              <a:t>in parallel to begin with?</a:t>
            </a:r>
          </a:p>
        </p:txBody>
      </p:sp>
      <p:sp>
        <p:nvSpPr>
          <p:cNvPr id="16" name="Oval">
            <a:extLst>
              <a:ext uri="{FF2B5EF4-FFF2-40B4-BE49-F238E27FC236}">
                <a16:creationId xmlns:a16="http://schemas.microsoft.com/office/drawing/2014/main" id="{A5ED76B0-04C7-134B-9905-A00411B83DF1}"/>
              </a:ext>
            </a:extLst>
          </p:cNvPr>
          <p:cNvSpPr/>
          <p:nvPr/>
        </p:nvSpPr>
        <p:spPr>
          <a:xfrm>
            <a:off x="4682931" y="4149959"/>
            <a:ext cx="6362373" cy="7459260"/>
          </a:xfrm>
          <a:prstGeom prst="ellipse">
            <a:avLst/>
          </a:prstGeom>
          <a:ln w="50800">
            <a:solidFill>
              <a:srgbClr val="E31836"/>
            </a:solidFill>
            <a:prstDash val="dash"/>
            <a:miter lim="400000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6362373"/>
                      <a:gd name="connsiteY0" fmla="*/ 3729630 h 7459260"/>
                      <a:gd name="connsiteX1" fmla="*/ 3181187 w 6362373"/>
                      <a:gd name="connsiteY1" fmla="*/ 0 h 7459260"/>
                      <a:gd name="connsiteX2" fmla="*/ 6362374 w 6362373"/>
                      <a:gd name="connsiteY2" fmla="*/ 3729630 h 7459260"/>
                      <a:gd name="connsiteX3" fmla="*/ 3181187 w 6362373"/>
                      <a:gd name="connsiteY3" fmla="*/ 7459260 h 7459260"/>
                      <a:gd name="connsiteX4" fmla="*/ 0 w 6362373"/>
                      <a:gd name="connsiteY4" fmla="*/ 3729630 h 7459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62373" h="7459260" fill="none" extrusionOk="0">
                        <a:moveTo>
                          <a:pt x="0" y="3729630"/>
                        </a:moveTo>
                        <a:cubicBezTo>
                          <a:pt x="240934" y="1698394"/>
                          <a:pt x="1494585" y="-144715"/>
                          <a:pt x="3181187" y="0"/>
                        </a:cubicBezTo>
                        <a:cubicBezTo>
                          <a:pt x="4492860" y="-68183"/>
                          <a:pt x="6188908" y="1833129"/>
                          <a:pt x="6362374" y="3729630"/>
                        </a:cubicBezTo>
                        <a:cubicBezTo>
                          <a:pt x="6347847" y="5650910"/>
                          <a:pt x="4804402" y="7645073"/>
                          <a:pt x="3181187" y="7459260"/>
                        </a:cubicBezTo>
                        <a:cubicBezTo>
                          <a:pt x="1848567" y="7696801"/>
                          <a:pt x="119012" y="5818063"/>
                          <a:pt x="0" y="3729630"/>
                        </a:cubicBezTo>
                        <a:close/>
                      </a:path>
                      <a:path w="6362373" h="7459260" stroke="0" extrusionOk="0">
                        <a:moveTo>
                          <a:pt x="0" y="3729630"/>
                        </a:moveTo>
                        <a:cubicBezTo>
                          <a:pt x="-38209" y="1646244"/>
                          <a:pt x="1034045" y="146456"/>
                          <a:pt x="3181187" y="0"/>
                        </a:cubicBezTo>
                        <a:cubicBezTo>
                          <a:pt x="4999913" y="13011"/>
                          <a:pt x="6055559" y="1679568"/>
                          <a:pt x="6362374" y="3729630"/>
                        </a:cubicBezTo>
                        <a:cubicBezTo>
                          <a:pt x="6177458" y="5970028"/>
                          <a:pt x="4876842" y="7797899"/>
                          <a:pt x="3181187" y="7459260"/>
                        </a:cubicBezTo>
                        <a:cubicBezTo>
                          <a:pt x="1092274" y="7277620"/>
                          <a:pt x="105340" y="5839780"/>
                          <a:pt x="0" y="372963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mming Dow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Slimming Down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724" y="3578390"/>
            <a:ext cx="15858552" cy="856582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Idea #1:…"/>
          <p:cNvSpPr txBox="1"/>
          <p:nvPr/>
        </p:nvSpPr>
        <p:spPr>
          <a:xfrm>
            <a:off x="9944515" y="4592701"/>
            <a:ext cx="10081734" cy="6308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500"/>
            </a:pPr>
            <a:r>
              <a:rPr dirty="0">
                <a:solidFill>
                  <a:srgbClr val="537F2D"/>
                </a:solidFill>
              </a:rPr>
              <a:t>Idea #1:</a:t>
            </a:r>
          </a:p>
          <a:p>
            <a:pPr algn="l">
              <a:defRPr sz="4500"/>
            </a:pPr>
            <a:r>
              <a:rPr dirty="0">
                <a:solidFill>
                  <a:srgbClr val="537F2D"/>
                </a:solidFill>
              </a:rPr>
              <a:t>Use increasing transistor count to add more cores to the processor</a:t>
            </a:r>
          </a:p>
          <a:p>
            <a:pPr algn="l">
              <a:defRPr sz="4500"/>
            </a:pPr>
            <a:endParaRPr dirty="0"/>
          </a:p>
          <a:p>
            <a:pPr algn="l" defTabSz="457200">
              <a:defRPr sz="4500" b="0"/>
            </a:pPr>
            <a:r>
              <a:rPr dirty="0"/>
              <a:t>… rather than use transistors to increase sophistication of processor logic that accelerates </a:t>
            </a:r>
            <a:r>
              <a:rPr u="sng" dirty="0"/>
              <a:t>a single instruction stream</a:t>
            </a:r>
            <a:r>
              <a:rPr dirty="0"/>
              <a:t> (e.g., out-of-order and speculative operations)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wo cores (Two Elements in Parallel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18184">
              <a:defRPr sz="9744"/>
            </a:lvl1pPr>
          </a:lstStyle>
          <a:p>
            <a:r>
              <a:t>Two cores (Two Elements in Parallel)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53" y="4304052"/>
            <a:ext cx="4787901" cy="632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070" y="4304053"/>
            <a:ext cx="4787901" cy="632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TART:…"/>
          <p:cNvSpPr txBox="1"/>
          <p:nvPr/>
        </p:nvSpPr>
        <p:spPr>
          <a:xfrm>
            <a:off x="1713000" y="6184899"/>
            <a:ext cx="4218385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START: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R2, a[R1]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R3, b[R1] 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R4, c[R1] 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madd R5, R2, R3, R4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 R5, v[R1]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add R1, R1, 1</a:t>
            </a:r>
          </a:p>
        </p:txBody>
      </p:sp>
      <p:sp>
        <p:nvSpPr>
          <p:cNvPr id="206" name="START:…"/>
          <p:cNvSpPr txBox="1"/>
          <p:nvPr/>
        </p:nvSpPr>
        <p:spPr>
          <a:xfrm>
            <a:off x="18234420" y="6184899"/>
            <a:ext cx="4218385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START: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R2, a[R1]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R3, b[R1] 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ld R4, c[R1] 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madd R5, R2, R3, R4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st R5, v[R1]</a:t>
            </a:r>
          </a:p>
          <a:p>
            <a:pPr lvl="1" algn="l">
              <a:defRPr b="0">
                <a:solidFill>
                  <a:srgbClr val="92929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add R1, R1, 1</a:t>
            </a:r>
          </a:p>
        </p:txBody>
      </p:sp>
      <p:sp>
        <p:nvSpPr>
          <p:cNvPr id="207" name="Element x"/>
          <p:cNvSpPr/>
          <p:nvPr/>
        </p:nvSpPr>
        <p:spPr>
          <a:xfrm>
            <a:off x="2371474" y="3778250"/>
            <a:ext cx="2070920" cy="1270000"/>
          </a:xfrm>
          <a:prstGeom prst="roundRect">
            <a:avLst>
              <a:gd name="adj" fmla="val 15000"/>
            </a:avLst>
          </a:prstGeom>
          <a:solidFill>
            <a:srgbClr val="5E5E5E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Element x</a:t>
            </a:r>
          </a:p>
        </p:txBody>
      </p:sp>
      <p:sp>
        <p:nvSpPr>
          <p:cNvPr id="208" name="Result x"/>
          <p:cNvSpPr/>
          <p:nvPr/>
        </p:nvSpPr>
        <p:spPr>
          <a:xfrm>
            <a:off x="2371474" y="10250405"/>
            <a:ext cx="2070920" cy="1270001"/>
          </a:xfrm>
          <a:prstGeom prst="roundRect">
            <a:avLst>
              <a:gd name="adj" fmla="val 15000"/>
            </a:avLst>
          </a:prstGeom>
          <a:solidFill>
            <a:srgbClr val="5D7E39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Result x</a:t>
            </a:r>
          </a:p>
        </p:txBody>
      </p:sp>
      <p:sp>
        <p:nvSpPr>
          <p:cNvPr id="209" name="Line"/>
          <p:cNvSpPr/>
          <p:nvPr/>
        </p:nvSpPr>
        <p:spPr>
          <a:xfrm>
            <a:off x="3406933" y="5352225"/>
            <a:ext cx="1" cy="54775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Line"/>
          <p:cNvSpPr/>
          <p:nvPr/>
        </p:nvSpPr>
        <p:spPr>
          <a:xfrm>
            <a:off x="3406933" y="9594025"/>
            <a:ext cx="1" cy="54775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Element y"/>
          <p:cNvSpPr/>
          <p:nvPr/>
        </p:nvSpPr>
        <p:spPr>
          <a:xfrm>
            <a:off x="19075607" y="3778250"/>
            <a:ext cx="2070921" cy="1270000"/>
          </a:xfrm>
          <a:prstGeom prst="roundRect">
            <a:avLst>
              <a:gd name="adj" fmla="val 15000"/>
            </a:avLst>
          </a:prstGeom>
          <a:solidFill>
            <a:srgbClr val="5E5E5E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Element y</a:t>
            </a:r>
          </a:p>
        </p:txBody>
      </p:sp>
      <p:sp>
        <p:nvSpPr>
          <p:cNvPr id="212" name="Result y"/>
          <p:cNvSpPr/>
          <p:nvPr/>
        </p:nvSpPr>
        <p:spPr>
          <a:xfrm>
            <a:off x="19075607" y="10250405"/>
            <a:ext cx="2070921" cy="1270001"/>
          </a:xfrm>
          <a:prstGeom prst="roundRect">
            <a:avLst>
              <a:gd name="adj" fmla="val 15000"/>
            </a:avLst>
          </a:prstGeom>
          <a:solidFill>
            <a:srgbClr val="5D7E39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Result y</a:t>
            </a:r>
          </a:p>
        </p:txBody>
      </p:sp>
      <p:sp>
        <p:nvSpPr>
          <p:cNvPr id="213" name="Line"/>
          <p:cNvSpPr/>
          <p:nvPr/>
        </p:nvSpPr>
        <p:spPr>
          <a:xfrm>
            <a:off x="20111066" y="5352225"/>
            <a:ext cx="1" cy="54775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4" name="Line"/>
          <p:cNvSpPr/>
          <p:nvPr/>
        </p:nvSpPr>
        <p:spPr>
          <a:xfrm>
            <a:off x="20111066" y="9594025"/>
            <a:ext cx="1" cy="54775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ixteen Co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Sixteen Cores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51" y="3368631"/>
            <a:ext cx="5857420" cy="86211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"/>
          <p:cNvGrpSpPr/>
          <p:nvPr/>
        </p:nvGrpSpPr>
        <p:grpSpPr>
          <a:xfrm>
            <a:off x="12149537" y="3408597"/>
            <a:ext cx="8689087" cy="8905405"/>
            <a:chOff x="0" y="0"/>
            <a:chExt cx="8689085" cy="8905404"/>
          </a:xfrm>
        </p:grpSpPr>
        <p:pic>
          <p:nvPicPr>
            <p:cNvPr id="219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693" y="0"/>
              <a:ext cx="6997701" cy="797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16 cores = 16 simultaneous instruction streams"/>
            <p:cNvSpPr txBox="1"/>
            <p:nvPr/>
          </p:nvSpPr>
          <p:spPr>
            <a:xfrm>
              <a:off x="-1" y="8344956"/>
              <a:ext cx="8689087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16 cores = 16 simultaneous instruction streams</a:t>
              </a:r>
            </a:p>
          </p:txBody>
        </p:sp>
      </p:grpSp>
      <p:grpSp>
        <p:nvGrpSpPr>
          <p:cNvPr id="224" name="Group"/>
          <p:cNvGrpSpPr/>
          <p:nvPr/>
        </p:nvGrpSpPr>
        <p:grpSpPr>
          <a:xfrm>
            <a:off x="14384888" y="5046324"/>
            <a:ext cx="3379193" cy="4119746"/>
            <a:chOff x="3139883" y="615484"/>
            <a:chExt cx="3379192" cy="4119745"/>
          </a:xfrm>
        </p:grpSpPr>
        <p:sp>
          <p:nvSpPr>
            <p:cNvPr id="222" name="But wait… Different elements from the vector…"/>
            <p:cNvSpPr/>
            <p:nvPr/>
          </p:nvSpPr>
          <p:spPr>
            <a:xfrm>
              <a:off x="5249075" y="61548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700"/>
              </a:pPr>
              <a:r>
                <a:rPr dirty="0"/>
                <a:t>But wait… Different elements </a:t>
              </a:r>
              <a:r>
                <a:rPr lang="en-CA" dirty="0"/>
                <a:t>in </a:t>
              </a:r>
              <a:r>
                <a:rPr dirty="0"/>
                <a:t>the vector </a:t>
              </a:r>
            </a:p>
            <a:p>
              <a:pPr>
                <a:defRPr sz="3700"/>
              </a:pPr>
              <a:r>
                <a:rPr dirty="0"/>
                <a:t>are running the </a:t>
              </a:r>
              <a:r>
                <a:rPr u="sng" dirty="0"/>
                <a:t>exact same instructions</a:t>
              </a:r>
              <a:r>
                <a:rPr dirty="0"/>
                <a:t>!</a:t>
              </a:r>
            </a:p>
          </p:txBody>
        </p:sp>
        <p:sp>
          <p:nvSpPr>
            <p:cNvPr id="223" name="START:…"/>
            <p:cNvSpPr/>
            <p:nvPr/>
          </p:nvSpPr>
          <p:spPr>
            <a:xfrm>
              <a:off x="3139883" y="346522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5E5E5E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START:</a:t>
              </a:r>
            </a:p>
            <a:p>
              <a:pPr lvl="1" algn="l">
                <a:defRPr b="0">
                  <a:solidFill>
                    <a:srgbClr val="5E5E5E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ld R2, a[R1]</a:t>
              </a:r>
            </a:p>
            <a:p>
              <a:pPr lvl="1" algn="l">
                <a:defRPr b="0">
                  <a:solidFill>
                    <a:srgbClr val="5E5E5E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ld R3, b[R1] </a:t>
              </a:r>
            </a:p>
            <a:p>
              <a:pPr lvl="1" algn="l">
                <a:defRPr b="0">
                  <a:solidFill>
                    <a:srgbClr val="5E5E5E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ld R4, c[R1] </a:t>
              </a:r>
            </a:p>
            <a:p>
              <a:pPr lvl="1" algn="l">
                <a:defRPr b="0">
                  <a:solidFill>
                    <a:srgbClr val="5E5E5E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madd R5, R2, R3, R4</a:t>
              </a:r>
            </a:p>
            <a:p>
              <a:pPr lvl="1" algn="l">
                <a:defRPr b="0">
                  <a:solidFill>
                    <a:srgbClr val="5E5E5E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st R5, v[R1]</a:t>
              </a:r>
            </a:p>
            <a:p>
              <a:pPr lvl="1" algn="l">
                <a:defRPr b="0">
                  <a:solidFill>
                    <a:srgbClr val="5E5E5E"/>
                  </a:solid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add R1, R1, 1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 advAuto="0"/>
      <p:bldP spid="224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nstruction Stream Sha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Instruction Stream Sharing</a:t>
            </a:r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82" y="4635500"/>
            <a:ext cx="5232401" cy="71501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Idea #2:…"/>
          <p:cNvSpPr txBox="1"/>
          <p:nvPr/>
        </p:nvSpPr>
        <p:spPr>
          <a:xfrm>
            <a:off x="8568193" y="5571073"/>
            <a:ext cx="14897265" cy="4351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4600"/>
            </a:pPr>
            <a:r>
              <a:rPr dirty="0">
                <a:solidFill>
                  <a:srgbClr val="537F2D"/>
                </a:solidFill>
              </a:rPr>
              <a:t>Idea #2:</a:t>
            </a:r>
          </a:p>
          <a:p>
            <a:pPr algn="l">
              <a:defRPr sz="4600"/>
            </a:pPr>
            <a:r>
              <a:rPr dirty="0">
                <a:solidFill>
                  <a:srgbClr val="537F2D"/>
                </a:solidFill>
              </a:rPr>
              <a:t>Amortize cost/complexity of managing an instruction </a:t>
            </a:r>
            <a:br>
              <a:rPr dirty="0">
                <a:solidFill>
                  <a:srgbClr val="537F2D"/>
                </a:solidFill>
              </a:rPr>
            </a:br>
            <a:r>
              <a:rPr dirty="0">
                <a:solidFill>
                  <a:srgbClr val="537F2D"/>
                </a:solidFill>
              </a:rPr>
              <a:t>stream across many ALUs</a:t>
            </a:r>
          </a:p>
          <a:p>
            <a:pPr algn="l">
              <a:defRPr sz="4600"/>
            </a:pPr>
            <a:endParaRPr dirty="0"/>
          </a:p>
          <a:p>
            <a:pPr algn="l">
              <a:defRPr sz="4600"/>
            </a:pPr>
            <a:endParaRPr dirty="0"/>
          </a:p>
          <a:p>
            <a:pPr algn="l">
              <a:defRPr sz="4600"/>
            </a:pPr>
            <a:r>
              <a:rPr dirty="0"/>
              <a:t>SIMD processing!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128 Elements in Parall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128 Elements in Parallel</a:t>
            </a:r>
          </a:p>
        </p:txBody>
      </p:sp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458" y="3359841"/>
            <a:ext cx="6908801" cy="801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909" y="3423341"/>
            <a:ext cx="5397501" cy="788670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16 cores = 16 simultaneous instruction streams"/>
          <p:cNvSpPr txBox="1"/>
          <p:nvPr/>
        </p:nvSpPr>
        <p:spPr>
          <a:xfrm>
            <a:off x="12116315" y="11753554"/>
            <a:ext cx="868908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16 cores = 16 simultaneous instruction streams</a:t>
            </a:r>
          </a:p>
        </p:txBody>
      </p:sp>
      <p:sp>
        <p:nvSpPr>
          <p:cNvPr id="236" name="16 cores 𝘅 8 ALUs/core = 128 ALUs"/>
          <p:cNvSpPr txBox="1"/>
          <p:nvPr/>
        </p:nvSpPr>
        <p:spPr>
          <a:xfrm>
            <a:off x="4242255" y="11690878"/>
            <a:ext cx="646480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16 cores 𝘅 8 ALUs/core = 128 ALUs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What about Branch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about Branches?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75" y="3202477"/>
            <a:ext cx="10551494" cy="908904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&lt;unconditional  shader  code&gt;…"/>
          <p:cNvSpPr txBox="1"/>
          <p:nvPr/>
        </p:nvSpPr>
        <p:spPr>
          <a:xfrm>
            <a:off x="13632137" y="4833382"/>
            <a:ext cx="10008449" cy="5827236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62915" marR="2261235" indent="-256540" algn="l" defTabSz="457200">
              <a:defRPr sz="3600" b="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&lt;unconditional  shader  code&gt;</a:t>
            </a:r>
            <a:endParaRPr sz="1200" dirty="0">
              <a:solidFill>
                <a:srgbClr val="000000"/>
              </a:solidFill>
            </a:endParaRPr>
          </a:p>
          <a:p>
            <a:pPr algn="l" defTabSz="457200">
              <a:defRPr sz="12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200" dirty="0">
              <a:solidFill>
                <a:srgbClr val="000000"/>
              </a:solidFill>
            </a:endParaRPr>
          </a:p>
          <a:p>
            <a:pPr marL="231140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if  (x  &gt;  0)  {</a:t>
            </a:r>
            <a:endParaRPr sz="1200" dirty="0"/>
          </a:p>
          <a:p>
            <a:pPr marL="1084580" marR="87121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y  =  pow(x,  exp);  </a:t>
            </a:r>
          </a:p>
          <a:p>
            <a:pPr marL="1084580" marR="87121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y  *=  Ks;</a:t>
            </a:r>
            <a:endParaRPr sz="1200" dirty="0"/>
          </a:p>
          <a:p>
            <a:pPr marL="1084580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refl</a:t>
            </a:r>
            <a:r>
              <a:rPr dirty="0"/>
              <a:t>  =  y  +  Ka;</a:t>
            </a:r>
            <a:endParaRPr sz="1200" dirty="0"/>
          </a:p>
          <a:p>
            <a:pPr marL="20700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}  else  {</a:t>
            </a:r>
            <a:endParaRPr sz="1200" dirty="0"/>
          </a:p>
          <a:p>
            <a:pPr marL="1109344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x  =  0;</a:t>
            </a:r>
            <a:endParaRPr sz="1200" dirty="0"/>
          </a:p>
          <a:p>
            <a:pPr marL="1109344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refl</a:t>
            </a:r>
            <a:r>
              <a:rPr dirty="0"/>
              <a:t>  =  Ka;</a:t>
            </a:r>
            <a:endParaRPr sz="1200" dirty="0"/>
          </a:p>
          <a:p>
            <a:pPr marL="18287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}</a:t>
            </a:r>
            <a:endParaRPr sz="1200" dirty="0"/>
          </a:p>
          <a:p>
            <a:pPr marL="231140" marR="713105" indent="-231140" algn="l" defTabSz="457200">
              <a:defRPr sz="3600" b="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&lt;resume  unconditional  shader  code&gt;</a:t>
            </a:r>
            <a:endParaRPr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&lt;unconditional  shader  code&gt;…">
            <a:extLst>
              <a:ext uri="{FF2B5EF4-FFF2-40B4-BE49-F238E27FC236}">
                <a16:creationId xmlns:a16="http://schemas.microsoft.com/office/drawing/2014/main" id="{1F043E85-180F-A44F-AFBF-0BC882A03EF1}"/>
              </a:ext>
            </a:extLst>
          </p:cNvPr>
          <p:cNvSpPr txBox="1"/>
          <p:nvPr/>
        </p:nvSpPr>
        <p:spPr>
          <a:xfrm>
            <a:off x="13632137" y="4833382"/>
            <a:ext cx="10008449" cy="5827236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62915" marR="2261235" indent="-256540" algn="l" defTabSz="457200">
              <a:defRPr sz="3600" b="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&lt;unconditional  shader  code&gt;</a:t>
            </a:r>
            <a:endParaRPr sz="1200" dirty="0">
              <a:solidFill>
                <a:srgbClr val="000000"/>
              </a:solidFill>
            </a:endParaRPr>
          </a:p>
          <a:p>
            <a:pPr algn="l" defTabSz="457200">
              <a:defRPr sz="12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200" dirty="0">
              <a:solidFill>
                <a:srgbClr val="000000"/>
              </a:solidFill>
            </a:endParaRPr>
          </a:p>
          <a:p>
            <a:pPr marL="231140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if  (x  &gt;  0)  {</a:t>
            </a:r>
            <a:endParaRPr sz="1200" dirty="0"/>
          </a:p>
          <a:p>
            <a:pPr marL="1084580" marR="87121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y  =  pow(x,  exp);  </a:t>
            </a:r>
          </a:p>
          <a:p>
            <a:pPr marL="1084580" marR="87121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y  *=  Ks;</a:t>
            </a:r>
            <a:endParaRPr sz="1200" dirty="0"/>
          </a:p>
          <a:p>
            <a:pPr marL="1084580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refl</a:t>
            </a:r>
            <a:r>
              <a:rPr dirty="0"/>
              <a:t>  =  y  +  Ka;</a:t>
            </a:r>
            <a:endParaRPr sz="1200" dirty="0"/>
          </a:p>
          <a:p>
            <a:pPr marL="20700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}  else  {</a:t>
            </a:r>
            <a:endParaRPr sz="1200" dirty="0"/>
          </a:p>
          <a:p>
            <a:pPr marL="1109344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x  =  0;</a:t>
            </a:r>
            <a:endParaRPr sz="1200" dirty="0"/>
          </a:p>
          <a:p>
            <a:pPr marL="1109344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refl</a:t>
            </a:r>
            <a:r>
              <a:rPr dirty="0"/>
              <a:t>  =  Ka;</a:t>
            </a:r>
            <a:endParaRPr sz="1200" dirty="0"/>
          </a:p>
          <a:p>
            <a:pPr marL="18287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}</a:t>
            </a:r>
            <a:endParaRPr sz="1200" dirty="0"/>
          </a:p>
          <a:p>
            <a:pPr marL="231140" marR="713105" indent="-231140" algn="l" defTabSz="457200">
              <a:defRPr sz="3600" b="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&lt;resume  unconditional  shader  code&gt;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243" name="What about Branch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about Branches?</a:t>
            </a:r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75" y="3202477"/>
            <a:ext cx="10551494" cy="908904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"/>
          <p:cNvSpPr/>
          <p:nvPr/>
        </p:nvSpPr>
        <p:spPr>
          <a:xfrm>
            <a:off x="13632137" y="5554220"/>
            <a:ext cx="6260049" cy="690585"/>
          </a:xfrm>
          <a:prstGeom prst="rect">
            <a:avLst/>
          </a:prstGeom>
          <a:ln w="63500">
            <a:solidFill>
              <a:srgbClr val="4779B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ythbusters Demo GPU versus CPU">
            <a:hlinkClick r:id="" action="ppaction://media"/>
            <a:extLst>
              <a:ext uri="{FF2B5EF4-FFF2-40B4-BE49-F238E27FC236}">
                <a16:creationId xmlns:a16="http://schemas.microsoft.com/office/drawing/2014/main" id="{75E1A599-0E06-054A-9AEE-C223268DDB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0703" y="1384145"/>
            <a:ext cx="19462594" cy="10947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DD5AE-E528-7C44-9E27-678C94C75F4E}"/>
              </a:ext>
            </a:extLst>
          </p:cNvPr>
          <p:cNvSpPr txBox="1"/>
          <p:nvPr/>
        </p:nvSpPr>
        <p:spPr>
          <a:xfrm>
            <a:off x="7598595" y="12820554"/>
            <a:ext cx="918681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CA" dirty="0">
                <a:hlinkClick r:id="rId4"/>
              </a:rPr>
              <a:t>https://www.youtube.com/watch?v=-P28LKWTzrI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&lt;unconditional  shader  code&gt;…">
            <a:extLst>
              <a:ext uri="{FF2B5EF4-FFF2-40B4-BE49-F238E27FC236}">
                <a16:creationId xmlns:a16="http://schemas.microsoft.com/office/drawing/2014/main" id="{C472666B-2BBC-8143-B0C3-104BB3110E0F}"/>
              </a:ext>
            </a:extLst>
          </p:cNvPr>
          <p:cNvSpPr txBox="1"/>
          <p:nvPr/>
        </p:nvSpPr>
        <p:spPr>
          <a:xfrm>
            <a:off x="13632137" y="4833382"/>
            <a:ext cx="10008449" cy="5827236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62915" marR="2261235" indent="-256540" algn="l" defTabSz="457200">
              <a:defRPr sz="3600" b="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&lt;unconditional  shader  code&gt;</a:t>
            </a:r>
            <a:endParaRPr sz="1200" dirty="0">
              <a:solidFill>
                <a:srgbClr val="000000"/>
              </a:solidFill>
            </a:endParaRPr>
          </a:p>
          <a:p>
            <a:pPr algn="l" defTabSz="457200">
              <a:defRPr sz="12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200" dirty="0">
              <a:solidFill>
                <a:srgbClr val="000000"/>
              </a:solidFill>
            </a:endParaRPr>
          </a:p>
          <a:p>
            <a:pPr marL="231140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if  (x  &gt;  0)  {</a:t>
            </a:r>
            <a:endParaRPr sz="1200" dirty="0"/>
          </a:p>
          <a:p>
            <a:pPr marL="1084580" marR="87121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y  =  pow(x,  exp);  </a:t>
            </a:r>
          </a:p>
          <a:p>
            <a:pPr marL="1084580" marR="87121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y  *=  Ks;</a:t>
            </a:r>
            <a:endParaRPr sz="1200" dirty="0"/>
          </a:p>
          <a:p>
            <a:pPr marL="1084580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refl</a:t>
            </a:r>
            <a:r>
              <a:rPr dirty="0"/>
              <a:t>  =  y  +  Ka;</a:t>
            </a:r>
            <a:endParaRPr sz="1200" dirty="0"/>
          </a:p>
          <a:p>
            <a:pPr marL="20700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}  else  {</a:t>
            </a:r>
            <a:endParaRPr sz="1200" dirty="0"/>
          </a:p>
          <a:p>
            <a:pPr marL="1109344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x  =  0;</a:t>
            </a:r>
            <a:endParaRPr sz="1200" dirty="0"/>
          </a:p>
          <a:p>
            <a:pPr marL="1109344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 err="1"/>
              <a:t>refl</a:t>
            </a:r>
            <a:r>
              <a:rPr dirty="0"/>
              <a:t>  =  Ka;</a:t>
            </a:r>
            <a:endParaRPr sz="1200" dirty="0"/>
          </a:p>
          <a:p>
            <a:pPr marL="182879" algn="l" defTabSz="457200">
              <a:defRPr sz="3600"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}</a:t>
            </a:r>
            <a:endParaRPr sz="1200" dirty="0"/>
          </a:p>
          <a:p>
            <a:pPr marL="231140" marR="713105" indent="-231140" algn="l" defTabSz="457200">
              <a:defRPr sz="3600" b="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&lt;resume  unconditional  shader  code&gt;</a:t>
            </a: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250" name="Rectangle"/>
          <p:cNvSpPr/>
          <p:nvPr/>
        </p:nvSpPr>
        <p:spPr>
          <a:xfrm>
            <a:off x="14377033" y="6121301"/>
            <a:ext cx="6260050" cy="1801835"/>
          </a:xfrm>
          <a:prstGeom prst="rect">
            <a:avLst/>
          </a:prstGeom>
          <a:solidFill>
            <a:srgbClr val="E7A61F">
              <a:alpha val="4602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1" name="What about Branch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about Branches?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75" y="3202477"/>
            <a:ext cx="10551494" cy="9089046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Rectangle"/>
          <p:cNvSpPr/>
          <p:nvPr/>
        </p:nvSpPr>
        <p:spPr>
          <a:xfrm>
            <a:off x="14377033" y="8434428"/>
            <a:ext cx="6260050" cy="1140557"/>
          </a:xfrm>
          <a:prstGeom prst="rect">
            <a:avLst/>
          </a:prstGeom>
          <a:solidFill>
            <a:srgbClr val="CAD5F6">
              <a:alpha val="3815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5" name="Not all ALUs do useful work!…"/>
          <p:cNvSpPr txBox="1"/>
          <p:nvPr/>
        </p:nvSpPr>
        <p:spPr>
          <a:xfrm>
            <a:off x="3014592" y="10892621"/>
            <a:ext cx="11084206" cy="1784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2064" defTabSz="457200">
              <a:defRPr sz="5466" b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Not all ALUs do useful work!</a:t>
            </a:r>
            <a:endParaRPr sz="1200" dirty="0">
              <a:latin typeface="Times"/>
              <a:ea typeface="Times"/>
              <a:cs typeface="Times"/>
              <a:sym typeface="Times"/>
            </a:endParaRPr>
          </a:p>
          <a:p>
            <a:pPr marL="12064" defTabSz="457200">
              <a:defRPr sz="5466" b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Worst case: 1/8 peak performance</a:t>
            </a:r>
            <a:endParaRPr sz="1200"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rmi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Terminology</a:t>
            </a:r>
          </a:p>
        </p:txBody>
      </p:sp>
      <p:sp>
        <p:nvSpPr>
          <p:cNvPr id="258" name="Instruction stream coherence (“coherent execution”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18608" indent="-718608" defTabSz="443484">
              <a:spcBef>
                <a:spcPts val="0"/>
              </a:spcBef>
              <a:defRPr sz="5432">
                <a:latin typeface="Helvetica"/>
                <a:ea typeface="Helvetica"/>
                <a:cs typeface="Helvetica"/>
                <a:sym typeface="Helvetica"/>
              </a:defRPr>
            </a:pPr>
            <a:r>
              <a:t>Instruction stream coherence (“coherent execution”)</a:t>
            </a:r>
          </a:p>
          <a:p>
            <a:pPr marL="1334558" lvl="1" indent="-718608" defTabSz="443484">
              <a:spcBef>
                <a:spcPts val="0"/>
              </a:spcBef>
              <a:defRPr sz="5432">
                <a:latin typeface="Helvetica"/>
                <a:ea typeface="Helvetica"/>
                <a:cs typeface="Helvetica"/>
                <a:sym typeface="Helvetica"/>
              </a:defRPr>
            </a:pPr>
            <a:r>
              <a:t>Same instruction sequence applies to all elements operated upon simultaneously</a:t>
            </a:r>
          </a:p>
          <a:p>
            <a:pPr marL="1334558" lvl="1" indent="-718608" defTabSz="443484">
              <a:spcBef>
                <a:spcPts val="0"/>
              </a:spcBef>
              <a:defRPr sz="5432">
                <a:latin typeface="Helvetica"/>
                <a:ea typeface="Helvetica"/>
                <a:cs typeface="Helvetica"/>
                <a:sym typeface="Helvetica"/>
              </a:defRPr>
            </a:pPr>
            <a:r>
              <a:t>Coherent execution is necessary for efficient use of SIMD processing resources</a:t>
            </a:r>
          </a:p>
          <a:p>
            <a:pPr marL="1334558" lvl="1" indent="-718608" defTabSz="443484">
              <a:spcBef>
                <a:spcPts val="0"/>
              </a:spcBef>
              <a:defRPr sz="5432">
                <a:latin typeface="Helvetica"/>
                <a:ea typeface="Helvetica"/>
                <a:cs typeface="Helvetica"/>
                <a:sym typeface="Helvetica"/>
              </a:defRPr>
            </a:pPr>
            <a:r>
              <a:t>Coherent execution IS NOT necessary for efficient parallelization across cores, since each core has the capability to fetch/decode a different instruction stream</a:t>
            </a:r>
          </a:p>
          <a:p>
            <a:pPr marL="718608" indent="-718608" defTabSz="443484">
              <a:spcBef>
                <a:spcPts val="0"/>
              </a:spcBef>
              <a:defRPr sz="5432">
                <a:latin typeface="Helvetica"/>
                <a:ea typeface="Helvetica"/>
                <a:cs typeface="Helvetica"/>
                <a:sym typeface="Helvetica"/>
              </a:defRPr>
            </a:pPr>
            <a:r>
              <a:t>“Divergent” execution</a:t>
            </a:r>
          </a:p>
          <a:p>
            <a:pPr marL="1334558" lvl="1" indent="-718608" defTabSz="443484">
              <a:spcBef>
                <a:spcPts val="0"/>
              </a:spcBef>
              <a:defRPr sz="5432">
                <a:latin typeface="Helvetica"/>
                <a:ea typeface="Helvetica"/>
                <a:cs typeface="Helvetica"/>
                <a:sym typeface="Helvetica"/>
              </a:defRPr>
            </a:pPr>
            <a:r>
              <a:t>A lack of instruction stream coherence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19153" y="13081000"/>
            <a:ext cx="332995" cy="547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IMD Execution on Modern GP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67715">
              <a:defRPr sz="10416"/>
            </a:lvl1pPr>
          </a:lstStyle>
          <a:p>
            <a:r>
              <a:t>SIMD Execution on Modern GPUs</a:t>
            </a:r>
          </a:p>
        </p:txBody>
      </p:sp>
      <p:sp>
        <p:nvSpPr>
          <p:cNvPr id="262" name="“Implicit SIMD”…"/>
          <p:cNvSpPr txBox="1">
            <a:spLocks noGrp="1"/>
          </p:cNvSpPr>
          <p:nvPr>
            <p:ph type="body" idx="1"/>
          </p:nvPr>
        </p:nvSpPr>
        <p:spPr>
          <a:xfrm>
            <a:off x="1689100" y="2946400"/>
            <a:ext cx="22263720" cy="9296400"/>
          </a:xfrm>
          <a:prstGeom prst="rect">
            <a:avLst/>
          </a:prstGeom>
        </p:spPr>
        <p:txBody>
          <a:bodyPr/>
          <a:lstStyle/>
          <a:p>
            <a:pPr marL="555625" indent="-555625" defTabSz="457200">
              <a:lnSpc>
                <a:spcPct val="120000"/>
              </a:lnSpc>
              <a:spcBef>
                <a:spcPts val="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“Implicit SIMD”</a:t>
            </a:r>
          </a:p>
          <a:p>
            <a:pPr marL="1190625" lvl="1" indent="-555625" defTabSz="457200">
              <a:lnSpc>
                <a:spcPct val="120000"/>
              </a:lnSpc>
              <a:spcBef>
                <a:spcPts val="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Compiler generates a </a:t>
            </a:r>
            <a:r>
              <a:rPr u="sng" dirty="0"/>
              <a:t>scalar binary</a:t>
            </a:r>
            <a:r>
              <a:rPr dirty="0"/>
              <a:t> (scalar as opposed to vector instructions)</a:t>
            </a:r>
          </a:p>
          <a:p>
            <a:pPr marL="1190625" lvl="1" indent="-555625" defTabSz="457200">
              <a:lnSpc>
                <a:spcPct val="120000"/>
              </a:lnSpc>
              <a:spcBef>
                <a:spcPts val="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But N instances of the program are *always running* together on the processor </a:t>
            </a:r>
            <a:br>
              <a:rPr dirty="0"/>
            </a:br>
            <a:r>
              <a:rPr dirty="0"/>
              <a:t>i.e., execute(</a:t>
            </a:r>
            <a:r>
              <a:rPr dirty="0" err="1"/>
              <a:t>my_function</a:t>
            </a:r>
            <a:r>
              <a:rPr dirty="0"/>
              <a:t>, N) // execute </a:t>
            </a:r>
            <a:r>
              <a:rPr dirty="0" err="1"/>
              <a:t>my_function</a:t>
            </a:r>
            <a:r>
              <a:rPr dirty="0"/>
              <a:t> N times</a:t>
            </a:r>
          </a:p>
          <a:p>
            <a:pPr marL="1190625" lvl="1" indent="-555625" defTabSz="457200">
              <a:lnSpc>
                <a:spcPct val="120000"/>
              </a:lnSpc>
              <a:spcBef>
                <a:spcPts val="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/>
              <a:t>Hardware (not compiler)</a:t>
            </a:r>
            <a:r>
              <a:rPr dirty="0"/>
              <a:t> is responsible for simultaneously </a:t>
            </a:r>
            <a:r>
              <a:rPr u="sng" dirty="0"/>
              <a:t>executing</a:t>
            </a:r>
            <a:r>
              <a:rPr dirty="0"/>
              <a:t> the same instruction on different data in SIMD ALUs</a:t>
            </a:r>
          </a:p>
          <a:p>
            <a:pPr marL="555625" indent="-555625" defTabSz="457200">
              <a:lnSpc>
                <a:spcPct val="120000"/>
              </a:lnSpc>
              <a:spcBef>
                <a:spcPts val="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SIMD width in practice</a:t>
            </a:r>
          </a:p>
          <a:p>
            <a:pPr marL="1190625" lvl="1" indent="-555625" defTabSz="457200">
              <a:lnSpc>
                <a:spcPct val="120000"/>
              </a:lnSpc>
              <a:spcBef>
                <a:spcPts val="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i="1" dirty="0"/>
              <a:t>32</a:t>
            </a:r>
            <a:r>
              <a:rPr dirty="0"/>
              <a:t> on NVIDIA GPUs (a </a:t>
            </a:r>
            <a:r>
              <a:rPr u="sng" dirty="0"/>
              <a:t>warp</a:t>
            </a:r>
            <a:r>
              <a:rPr dirty="0"/>
              <a:t> of threads) and </a:t>
            </a:r>
            <a:r>
              <a:rPr i="1" dirty="0"/>
              <a:t>64</a:t>
            </a:r>
            <a:r>
              <a:rPr dirty="0"/>
              <a:t> on AMD GPUs (</a:t>
            </a:r>
            <a:r>
              <a:rPr dirty="0" err="1"/>
              <a:t>wavefront</a:t>
            </a:r>
            <a:r>
              <a:rPr dirty="0"/>
              <a:t>)</a:t>
            </a:r>
          </a:p>
          <a:p>
            <a:pPr marL="1190625" lvl="1" indent="-555625" defTabSz="457200">
              <a:lnSpc>
                <a:spcPct val="120000"/>
              </a:lnSpc>
              <a:spcBef>
                <a:spcPts val="0"/>
              </a:spcBef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 dirty="0"/>
              <a:t>Divergence</a:t>
            </a:r>
            <a:r>
              <a:rPr dirty="0"/>
              <a:t> can be a big issue (poorly written code might execute at 1/32 the peak capability of the machine!)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Dealing with Stalls on In-order Co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9930">
              <a:defRPr sz="9632"/>
            </a:lvl1pPr>
          </a:lstStyle>
          <a:p>
            <a:r>
              <a:rPr dirty="0"/>
              <a:t>Dealing with Stalls </a:t>
            </a:r>
            <a:r>
              <a:rPr lang="en-CA" dirty="0"/>
              <a:t>on</a:t>
            </a:r>
            <a:r>
              <a:rPr dirty="0"/>
              <a:t> In-order Cores</a:t>
            </a:r>
          </a:p>
        </p:txBody>
      </p:sp>
      <p:sp>
        <p:nvSpPr>
          <p:cNvPr id="266" name="Stalls occur when a core cannot run the next instruction because of a dependency on a previous long-latency oper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5150" indent="-565150" defTabSz="734694">
              <a:spcBef>
                <a:spcPts val="5200"/>
              </a:spcBef>
              <a:defRPr sz="4272"/>
            </a:pPr>
            <a:r>
              <a:rPr dirty="0"/>
              <a:t>Stalls occur when a core cannot run the next instruction because of a </a:t>
            </a:r>
            <a:r>
              <a:rPr u="sng" dirty="0"/>
              <a:t>dependency</a:t>
            </a:r>
            <a:r>
              <a:rPr dirty="0"/>
              <a:t> on a previous long-latency operation</a:t>
            </a:r>
            <a:r>
              <a:rPr sz="1068" dirty="0">
                <a:latin typeface="Times"/>
                <a:ea typeface="Times"/>
                <a:cs typeface="Times"/>
                <a:sym typeface="Times"/>
              </a:rPr>
              <a:t> </a:t>
            </a:r>
          </a:p>
          <a:p>
            <a:pPr marL="565150" indent="-565150" defTabSz="734694">
              <a:spcBef>
                <a:spcPts val="5200"/>
              </a:spcBef>
              <a:defRPr sz="4272"/>
            </a:pPr>
            <a:r>
              <a:rPr dirty="0"/>
              <a:t>We’ve removed fancy logic that helps avoid stalls</a:t>
            </a:r>
          </a:p>
          <a:p>
            <a:pPr marL="1130300" lvl="1" indent="-565150" defTabSz="734694">
              <a:spcBef>
                <a:spcPts val="5200"/>
              </a:spcBef>
              <a:defRPr sz="4272"/>
            </a:pPr>
            <a:r>
              <a:rPr dirty="0"/>
              <a:t>No</a:t>
            </a:r>
            <a:r>
              <a:rPr lang="en-CA" dirty="0"/>
              <a:t> more</a:t>
            </a:r>
            <a:r>
              <a:rPr dirty="0"/>
              <a:t> out-of-order execution to exploit instruction-level parallelism (ILP)</a:t>
            </a:r>
          </a:p>
          <a:p>
            <a:pPr marL="1130300" lvl="1" indent="-565150" defTabSz="734694">
              <a:spcBef>
                <a:spcPts val="5200"/>
              </a:spcBef>
              <a:defRPr sz="4272"/>
            </a:pPr>
            <a:r>
              <a:rPr dirty="0"/>
              <a:t>Traditional </a:t>
            </a:r>
            <a:r>
              <a:rPr dirty="0" err="1"/>
              <a:t>cac</a:t>
            </a:r>
            <a:r>
              <a:rPr lang="en-CA" dirty="0"/>
              <a:t>he</a:t>
            </a:r>
            <a:r>
              <a:rPr dirty="0"/>
              <a:t> doesn’t always help </a:t>
            </a:r>
            <a:r>
              <a:rPr lang="en-CA" dirty="0"/>
              <a:t>since </a:t>
            </a:r>
            <a:r>
              <a:rPr dirty="0"/>
              <a:t>a lot of workloads are </a:t>
            </a:r>
            <a:r>
              <a:rPr u="sng" dirty="0"/>
              <a:t>streaming</a:t>
            </a:r>
            <a:r>
              <a:rPr dirty="0"/>
              <a:t> data</a:t>
            </a:r>
          </a:p>
          <a:p>
            <a:pPr marL="565150" indent="-565150" defTabSz="734694">
              <a:spcBef>
                <a:spcPts val="5200"/>
              </a:spcBef>
              <a:defRPr sz="4272"/>
            </a:pPr>
            <a:r>
              <a:rPr dirty="0"/>
              <a:t>But, we have a LOT of parallel work…</a:t>
            </a:r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498F57-F3E3-1348-AA16-EE54E1506E3C}"/>
              </a:ext>
            </a:extLst>
          </p:cNvPr>
          <p:cNvSpPr/>
          <p:nvPr/>
        </p:nvSpPr>
        <p:spPr>
          <a:xfrm>
            <a:off x="2559205" y="10673140"/>
            <a:ext cx="19252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5150" indent="-565150" defTabSz="734694">
              <a:spcBef>
                <a:spcPts val="5200"/>
              </a:spcBef>
              <a:defRPr sz="4272" b="1"/>
            </a:pPr>
            <a:r>
              <a:rPr lang="en-CA" sz="4800" dirty="0">
                <a:solidFill>
                  <a:srgbClr val="537F2D"/>
                </a:solidFill>
              </a:rPr>
              <a:t>Idea #3: Interleave processing of many warps on a single core to avoid stalls caused by high-latency operations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Hiding Sta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Hiding Stalls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427" y="6127282"/>
            <a:ext cx="5422901" cy="6299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2" name="Group"/>
          <p:cNvGrpSpPr/>
          <p:nvPr/>
        </p:nvGrpSpPr>
        <p:grpSpPr>
          <a:xfrm>
            <a:off x="4117747" y="2715599"/>
            <a:ext cx="2561236" cy="2576062"/>
            <a:chOff x="0" y="0"/>
            <a:chExt cx="2561234" cy="2576061"/>
          </a:xfrm>
        </p:grpSpPr>
        <p:pic>
          <p:nvPicPr>
            <p:cNvPr id="27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17" y="886961"/>
              <a:ext cx="2362201" cy="168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Rectangle"/>
            <p:cNvSpPr/>
            <p:nvPr/>
          </p:nvSpPr>
          <p:spPr>
            <a:xfrm>
              <a:off x="14145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4" name="Rectangle"/>
            <p:cNvSpPr/>
            <p:nvPr/>
          </p:nvSpPr>
          <p:spPr>
            <a:xfrm>
              <a:off x="43456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5" name="Rectangle"/>
            <p:cNvSpPr/>
            <p:nvPr/>
          </p:nvSpPr>
          <p:spPr>
            <a:xfrm>
              <a:off x="72766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6" name="Rectangle"/>
            <p:cNvSpPr/>
            <p:nvPr/>
          </p:nvSpPr>
          <p:spPr>
            <a:xfrm>
              <a:off x="102076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7" name="Rectangle"/>
            <p:cNvSpPr/>
            <p:nvPr/>
          </p:nvSpPr>
          <p:spPr>
            <a:xfrm>
              <a:off x="131387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8" name="Rectangle"/>
            <p:cNvSpPr/>
            <p:nvPr/>
          </p:nvSpPr>
          <p:spPr>
            <a:xfrm>
              <a:off x="160697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9" name="Rectangle"/>
            <p:cNvSpPr/>
            <p:nvPr/>
          </p:nvSpPr>
          <p:spPr>
            <a:xfrm>
              <a:off x="190007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0" name="Rectangle"/>
            <p:cNvSpPr/>
            <p:nvPr/>
          </p:nvSpPr>
          <p:spPr>
            <a:xfrm>
              <a:off x="219318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1" name="Element 1…8"/>
            <p:cNvSpPr txBox="1"/>
            <p:nvPr/>
          </p:nvSpPr>
          <p:spPr>
            <a:xfrm>
              <a:off x="0" y="0"/>
              <a:ext cx="2561235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1…8</a:t>
              </a:r>
            </a:p>
          </p:txBody>
        </p:sp>
      </p:grpSp>
      <p:grpSp>
        <p:nvGrpSpPr>
          <p:cNvPr id="292" name="Group"/>
          <p:cNvGrpSpPr/>
          <p:nvPr/>
        </p:nvGrpSpPr>
        <p:grpSpPr>
          <a:xfrm>
            <a:off x="8022721" y="2715599"/>
            <a:ext cx="2787193" cy="759266"/>
            <a:chOff x="0" y="0"/>
            <a:chExt cx="2787192" cy="759265"/>
          </a:xfrm>
        </p:grpSpPr>
        <p:sp>
          <p:nvSpPr>
            <p:cNvPr id="283" name="Rectangle"/>
            <p:cNvSpPr/>
            <p:nvPr/>
          </p:nvSpPr>
          <p:spPr>
            <a:xfrm>
              <a:off x="2544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4" name="Rectangle"/>
            <p:cNvSpPr/>
            <p:nvPr/>
          </p:nvSpPr>
          <p:spPr>
            <a:xfrm>
              <a:off x="5475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5" name="Rectangle"/>
            <p:cNvSpPr/>
            <p:nvPr/>
          </p:nvSpPr>
          <p:spPr>
            <a:xfrm>
              <a:off x="84064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Rectangle"/>
            <p:cNvSpPr/>
            <p:nvPr/>
          </p:nvSpPr>
          <p:spPr>
            <a:xfrm>
              <a:off x="113374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7" name="Rectangle"/>
            <p:cNvSpPr/>
            <p:nvPr/>
          </p:nvSpPr>
          <p:spPr>
            <a:xfrm>
              <a:off x="142685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8" name="Rectangle"/>
            <p:cNvSpPr/>
            <p:nvPr/>
          </p:nvSpPr>
          <p:spPr>
            <a:xfrm>
              <a:off x="171995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9" name="Rectangle"/>
            <p:cNvSpPr/>
            <p:nvPr/>
          </p:nvSpPr>
          <p:spPr>
            <a:xfrm>
              <a:off x="201305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0" name="Rectangle"/>
            <p:cNvSpPr/>
            <p:nvPr/>
          </p:nvSpPr>
          <p:spPr>
            <a:xfrm>
              <a:off x="230616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1" name="Element 9…16"/>
            <p:cNvSpPr txBox="1"/>
            <p:nvPr/>
          </p:nvSpPr>
          <p:spPr>
            <a:xfrm>
              <a:off x="-1" y="0"/>
              <a:ext cx="2787194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9…16</a:t>
              </a:r>
            </a:p>
          </p:txBody>
        </p:sp>
      </p:grpSp>
      <p:grpSp>
        <p:nvGrpSpPr>
          <p:cNvPr id="302" name="Group"/>
          <p:cNvGrpSpPr/>
          <p:nvPr/>
        </p:nvGrpSpPr>
        <p:grpSpPr>
          <a:xfrm>
            <a:off x="12521069" y="2985399"/>
            <a:ext cx="2409160" cy="1270001"/>
            <a:chOff x="367416" y="286410"/>
            <a:chExt cx="2409159" cy="1270000"/>
          </a:xfrm>
        </p:grpSpPr>
        <p:sp>
          <p:nvSpPr>
            <p:cNvPr id="293" name="Rectangle"/>
            <p:cNvSpPr/>
            <p:nvPr/>
          </p:nvSpPr>
          <p:spPr>
            <a:xfrm>
              <a:off x="36741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4" name="Rectangle"/>
            <p:cNvSpPr/>
            <p:nvPr/>
          </p:nvSpPr>
          <p:spPr>
            <a:xfrm>
              <a:off x="660519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5" name="Rectangle"/>
            <p:cNvSpPr/>
            <p:nvPr/>
          </p:nvSpPr>
          <p:spPr>
            <a:xfrm>
              <a:off x="95362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6" name="Rectangle"/>
            <p:cNvSpPr/>
            <p:nvPr/>
          </p:nvSpPr>
          <p:spPr>
            <a:xfrm>
              <a:off x="124672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7" name="Rectangle"/>
            <p:cNvSpPr/>
            <p:nvPr/>
          </p:nvSpPr>
          <p:spPr>
            <a:xfrm>
              <a:off x="153983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8" name="Rectangle"/>
            <p:cNvSpPr/>
            <p:nvPr/>
          </p:nvSpPr>
          <p:spPr>
            <a:xfrm>
              <a:off x="183293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9" name="Rectangle"/>
            <p:cNvSpPr/>
            <p:nvPr/>
          </p:nvSpPr>
          <p:spPr>
            <a:xfrm>
              <a:off x="21260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0" name="Rectangle"/>
            <p:cNvSpPr/>
            <p:nvPr/>
          </p:nvSpPr>
          <p:spPr>
            <a:xfrm>
              <a:off x="24191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1" name="Element 17…24"/>
            <p:cNvSpPr/>
            <p:nvPr/>
          </p:nvSpPr>
          <p:spPr>
            <a:xfrm>
              <a:off x="1506575" y="2864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17…24</a:t>
              </a:r>
            </a:p>
          </p:txBody>
        </p:sp>
      </p:grpSp>
      <p:grpSp>
        <p:nvGrpSpPr>
          <p:cNvPr id="312" name="Group"/>
          <p:cNvGrpSpPr/>
          <p:nvPr/>
        </p:nvGrpSpPr>
        <p:grpSpPr>
          <a:xfrm>
            <a:off x="16877958" y="3002009"/>
            <a:ext cx="2409161" cy="1270001"/>
            <a:chOff x="367416" y="286410"/>
            <a:chExt cx="2409159" cy="1270000"/>
          </a:xfrm>
        </p:grpSpPr>
        <p:sp>
          <p:nvSpPr>
            <p:cNvPr id="303" name="Rectangle"/>
            <p:cNvSpPr/>
            <p:nvPr/>
          </p:nvSpPr>
          <p:spPr>
            <a:xfrm>
              <a:off x="36741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660519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5" name="Rectangle"/>
            <p:cNvSpPr/>
            <p:nvPr/>
          </p:nvSpPr>
          <p:spPr>
            <a:xfrm>
              <a:off x="95362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6" name="Rectangle"/>
            <p:cNvSpPr/>
            <p:nvPr/>
          </p:nvSpPr>
          <p:spPr>
            <a:xfrm>
              <a:off x="124672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7" name="Rectangle"/>
            <p:cNvSpPr/>
            <p:nvPr/>
          </p:nvSpPr>
          <p:spPr>
            <a:xfrm>
              <a:off x="153983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8" name="Rectangle"/>
            <p:cNvSpPr/>
            <p:nvPr/>
          </p:nvSpPr>
          <p:spPr>
            <a:xfrm>
              <a:off x="183293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9" name="Rectangle"/>
            <p:cNvSpPr/>
            <p:nvPr/>
          </p:nvSpPr>
          <p:spPr>
            <a:xfrm>
              <a:off x="21260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0" name="Rectangle"/>
            <p:cNvSpPr/>
            <p:nvPr/>
          </p:nvSpPr>
          <p:spPr>
            <a:xfrm>
              <a:off x="24191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1" name="Element 25…32"/>
            <p:cNvSpPr/>
            <p:nvPr/>
          </p:nvSpPr>
          <p:spPr>
            <a:xfrm>
              <a:off x="1506575" y="2864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25…32</a:t>
              </a:r>
            </a:p>
          </p:txBody>
        </p:sp>
      </p:grpSp>
      <p:sp>
        <p:nvSpPr>
          <p:cNvPr id="313" name="1"/>
          <p:cNvSpPr/>
          <p:nvPr/>
        </p:nvSpPr>
        <p:spPr>
          <a:xfrm>
            <a:off x="4995520" y="362399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314" name="2"/>
          <p:cNvSpPr/>
          <p:nvPr/>
        </p:nvSpPr>
        <p:spPr>
          <a:xfrm>
            <a:off x="9013473" y="3623997"/>
            <a:ext cx="805689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315" name="3"/>
          <p:cNvSpPr/>
          <p:nvPr/>
        </p:nvSpPr>
        <p:spPr>
          <a:xfrm>
            <a:off x="13257384" y="360738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316" name="4"/>
          <p:cNvSpPr/>
          <p:nvPr/>
        </p:nvSpPr>
        <p:spPr>
          <a:xfrm>
            <a:off x="17614273" y="362399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7427" y="6127282"/>
            <a:ext cx="5422901" cy="629920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Line"/>
          <p:cNvSpPr/>
          <p:nvPr/>
        </p:nvSpPr>
        <p:spPr>
          <a:xfrm flipH="1">
            <a:off x="2255201" y="3257307"/>
            <a:ext cx="1" cy="924781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9" name="Time…"/>
          <p:cNvSpPr txBox="1"/>
          <p:nvPr/>
        </p:nvSpPr>
        <p:spPr>
          <a:xfrm>
            <a:off x="960373" y="2096100"/>
            <a:ext cx="2589658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Time </a:t>
            </a:r>
          </a:p>
          <a:p>
            <a:r>
              <a:t>(clock cycles)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Line"/>
          <p:cNvSpPr/>
          <p:nvPr/>
        </p:nvSpPr>
        <p:spPr>
          <a:xfrm>
            <a:off x="2244269" y="3598597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Hiding Sta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Hiding Stalls</a:t>
            </a:r>
          </a:p>
        </p:txBody>
      </p:sp>
      <p:sp>
        <p:nvSpPr>
          <p:cNvPr id="3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324" name="Line"/>
          <p:cNvSpPr/>
          <p:nvPr/>
        </p:nvSpPr>
        <p:spPr>
          <a:xfrm flipH="1">
            <a:off x="2255201" y="3257307"/>
            <a:ext cx="1" cy="924781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5" name="Time…"/>
          <p:cNvSpPr txBox="1"/>
          <p:nvPr/>
        </p:nvSpPr>
        <p:spPr>
          <a:xfrm>
            <a:off x="960373" y="2096100"/>
            <a:ext cx="2589658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Time </a:t>
            </a:r>
          </a:p>
          <a:p>
            <a:r>
              <a:t>(clock cycles)</a:t>
            </a:r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265" y="3602560"/>
            <a:ext cx="2362201" cy="1689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6" name="Group"/>
          <p:cNvGrpSpPr/>
          <p:nvPr/>
        </p:nvGrpSpPr>
        <p:grpSpPr>
          <a:xfrm>
            <a:off x="4117747" y="2715599"/>
            <a:ext cx="2561236" cy="759266"/>
            <a:chOff x="0" y="0"/>
            <a:chExt cx="2561234" cy="759265"/>
          </a:xfrm>
        </p:grpSpPr>
        <p:sp>
          <p:nvSpPr>
            <p:cNvPr id="327" name="Rectangle"/>
            <p:cNvSpPr/>
            <p:nvPr/>
          </p:nvSpPr>
          <p:spPr>
            <a:xfrm>
              <a:off x="14145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8" name="Rectangle"/>
            <p:cNvSpPr/>
            <p:nvPr/>
          </p:nvSpPr>
          <p:spPr>
            <a:xfrm>
              <a:off x="43456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9" name="Rectangle"/>
            <p:cNvSpPr/>
            <p:nvPr/>
          </p:nvSpPr>
          <p:spPr>
            <a:xfrm>
              <a:off x="72766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0" name="Rectangle"/>
            <p:cNvSpPr/>
            <p:nvPr/>
          </p:nvSpPr>
          <p:spPr>
            <a:xfrm>
              <a:off x="102076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1" name="Rectangle"/>
            <p:cNvSpPr/>
            <p:nvPr/>
          </p:nvSpPr>
          <p:spPr>
            <a:xfrm>
              <a:off x="131387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2" name="Rectangle"/>
            <p:cNvSpPr/>
            <p:nvPr/>
          </p:nvSpPr>
          <p:spPr>
            <a:xfrm>
              <a:off x="160697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3" name="Rectangle"/>
            <p:cNvSpPr/>
            <p:nvPr/>
          </p:nvSpPr>
          <p:spPr>
            <a:xfrm>
              <a:off x="190007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Rectangle"/>
            <p:cNvSpPr/>
            <p:nvPr/>
          </p:nvSpPr>
          <p:spPr>
            <a:xfrm>
              <a:off x="219318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5" name="Element 1…8"/>
            <p:cNvSpPr txBox="1"/>
            <p:nvPr/>
          </p:nvSpPr>
          <p:spPr>
            <a:xfrm>
              <a:off x="0" y="0"/>
              <a:ext cx="2561235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1…8</a:t>
              </a:r>
            </a:p>
          </p:txBody>
        </p:sp>
      </p:grp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919" y="5390596"/>
            <a:ext cx="2362201" cy="1689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7" name="Group"/>
          <p:cNvGrpSpPr/>
          <p:nvPr/>
        </p:nvGrpSpPr>
        <p:grpSpPr>
          <a:xfrm>
            <a:off x="8022721" y="2715599"/>
            <a:ext cx="2787193" cy="759266"/>
            <a:chOff x="0" y="0"/>
            <a:chExt cx="2787192" cy="759265"/>
          </a:xfrm>
        </p:grpSpPr>
        <p:sp>
          <p:nvSpPr>
            <p:cNvPr id="338" name="Rectangle"/>
            <p:cNvSpPr/>
            <p:nvPr/>
          </p:nvSpPr>
          <p:spPr>
            <a:xfrm>
              <a:off x="2544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9" name="Rectangle"/>
            <p:cNvSpPr/>
            <p:nvPr/>
          </p:nvSpPr>
          <p:spPr>
            <a:xfrm>
              <a:off x="5475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0" name="Rectangle"/>
            <p:cNvSpPr/>
            <p:nvPr/>
          </p:nvSpPr>
          <p:spPr>
            <a:xfrm>
              <a:off x="84064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1" name="Rectangle"/>
            <p:cNvSpPr/>
            <p:nvPr/>
          </p:nvSpPr>
          <p:spPr>
            <a:xfrm>
              <a:off x="113374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2" name="Rectangle"/>
            <p:cNvSpPr/>
            <p:nvPr/>
          </p:nvSpPr>
          <p:spPr>
            <a:xfrm>
              <a:off x="142685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3" name="Rectangle"/>
            <p:cNvSpPr/>
            <p:nvPr/>
          </p:nvSpPr>
          <p:spPr>
            <a:xfrm>
              <a:off x="171995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4" name="Rectangle"/>
            <p:cNvSpPr/>
            <p:nvPr/>
          </p:nvSpPr>
          <p:spPr>
            <a:xfrm>
              <a:off x="201305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5" name="Rectangle"/>
            <p:cNvSpPr/>
            <p:nvPr/>
          </p:nvSpPr>
          <p:spPr>
            <a:xfrm>
              <a:off x="230616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6" name="Element 9…16"/>
            <p:cNvSpPr txBox="1"/>
            <p:nvPr/>
          </p:nvSpPr>
          <p:spPr>
            <a:xfrm>
              <a:off x="-1" y="0"/>
              <a:ext cx="2787194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9…16</a:t>
              </a:r>
            </a:p>
          </p:txBody>
        </p:sp>
      </p:grpSp>
      <p:grpSp>
        <p:nvGrpSpPr>
          <p:cNvPr id="357" name="Group"/>
          <p:cNvGrpSpPr/>
          <p:nvPr/>
        </p:nvGrpSpPr>
        <p:grpSpPr>
          <a:xfrm>
            <a:off x="12521069" y="2985399"/>
            <a:ext cx="2409160" cy="1270001"/>
            <a:chOff x="367416" y="286410"/>
            <a:chExt cx="2409159" cy="1270000"/>
          </a:xfrm>
        </p:grpSpPr>
        <p:sp>
          <p:nvSpPr>
            <p:cNvPr id="348" name="Rectangle"/>
            <p:cNvSpPr/>
            <p:nvPr/>
          </p:nvSpPr>
          <p:spPr>
            <a:xfrm>
              <a:off x="36741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9" name="Rectangle"/>
            <p:cNvSpPr/>
            <p:nvPr/>
          </p:nvSpPr>
          <p:spPr>
            <a:xfrm>
              <a:off x="660519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0" name="Rectangle"/>
            <p:cNvSpPr/>
            <p:nvPr/>
          </p:nvSpPr>
          <p:spPr>
            <a:xfrm>
              <a:off x="95362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1" name="Rectangle"/>
            <p:cNvSpPr/>
            <p:nvPr/>
          </p:nvSpPr>
          <p:spPr>
            <a:xfrm>
              <a:off x="124672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2" name="Rectangle"/>
            <p:cNvSpPr/>
            <p:nvPr/>
          </p:nvSpPr>
          <p:spPr>
            <a:xfrm>
              <a:off x="153983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3" name="Rectangle"/>
            <p:cNvSpPr/>
            <p:nvPr/>
          </p:nvSpPr>
          <p:spPr>
            <a:xfrm>
              <a:off x="183293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4" name="Rectangle"/>
            <p:cNvSpPr/>
            <p:nvPr/>
          </p:nvSpPr>
          <p:spPr>
            <a:xfrm>
              <a:off x="21260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5" name="Rectangle"/>
            <p:cNvSpPr/>
            <p:nvPr/>
          </p:nvSpPr>
          <p:spPr>
            <a:xfrm>
              <a:off x="24191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6" name="Element 17…24"/>
            <p:cNvSpPr/>
            <p:nvPr/>
          </p:nvSpPr>
          <p:spPr>
            <a:xfrm>
              <a:off x="1506575" y="2864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17…24</a:t>
              </a:r>
            </a:p>
          </p:txBody>
        </p:sp>
      </p:grpSp>
      <p:grpSp>
        <p:nvGrpSpPr>
          <p:cNvPr id="367" name="Group"/>
          <p:cNvGrpSpPr/>
          <p:nvPr/>
        </p:nvGrpSpPr>
        <p:grpSpPr>
          <a:xfrm>
            <a:off x="16877958" y="3002009"/>
            <a:ext cx="2409161" cy="1270001"/>
            <a:chOff x="367416" y="286410"/>
            <a:chExt cx="2409159" cy="1270000"/>
          </a:xfrm>
        </p:grpSpPr>
        <p:sp>
          <p:nvSpPr>
            <p:cNvPr id="358" name="Rectangle"/>
            <p:cNvSpPr/>
            <p:nvPr/>
          </p:nvSpPr>
          <p:spPr>
            <a:xfrm>
              <a:off x="36741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9" name="Rectangle"/>
            <p:cNvSpPr/>
            <p:nvPr/>
          </p:nvSpPr>
          <p:spPr>
            <a:xfrm>
              <a:off x="660519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0" name="Rectangle"/>
            <p:cNvSpPr/>
            <p:nvPr/>
          </p:nvSpPr>
          <p:spPr>
            <a:xfrm>
              <a:off x="95362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1" name="Rectangle"/>
            <p:cNvSpPr/>
            <p:nvPr/>
          </p:nvSpPr>
          <p:spPr>
            <a:xfrm>
              <a:off x="124672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2" name="Rectangle"/>
            <p:cNvSpPr/>
            <p:nvPr/>
          </p:nvSpPr>
          <p:spPr>
            <a:xfrm>
              <a:off x="153983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3" name="Rectangle"/>
            <p:cNvSpPr/>
            <p:nvPr/>
          </p:nvSpPr>
          <p:spPr>
            <a:xfrm>
              <a:off x="183293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4" name="Rectangle"/>
            <p:cNvSpPr/>
            <p:nvPr/>
          </p:nvSpPr>
          <p:spPr>
            <a:xfrm>
              <a:off x="21260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5" name="Rectangle"/>
            <p:cNvSpPr/>
            <p:nvPr/>
          </p:nvSpPr>
          <p:spPr>
            <a:xfrm>
              <a:off x="24191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6" name="Element 25…32"/>
            <p:cNvSpPr/>
            <p:nvPr/>
          </p:nvSpPr>
          <p:spPr>
            <a:xfrm>
              <a:off x="1506575" y="2864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25…32</a:t>
              </a:r>
            </a:p>
          </p:txBody>
        </p:sp>
      </p:grpSp>
      <p:sp>
        <p:nvSpPr>
          <p:cNvPr id="368" name="1"/>
          <p:cNvSpPr/>
          <p:nvPr/>
        </p:nvSpPr>
        <p:spPr>
          <a:xfrm>
            <a:off x="4995520" y="362399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369" name="2"/>
          <p:cNvSpPr/>
          <p:nvPr/>
        </p:nvSpPr>
        <p:spPr>
          <a:xfrm>
            <a:off x="9013473" y="3623997"/>
            <a:ext cx="805689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370" name="3"/>
          <p:cNvSpPr/>
          <p:nvPr/>
        </p:nvSpPr>
        <p:spPr>
          <a:xfrm>
            <a:off x="13257384" y="360738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371" name="4"/>
          <p:cNvSpPr/>
          <p:nvPr/>
        </p:nvSpPr>
        <p:spPr>
          <a:xfrm>
            <a:off x="17614273" y="362399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372" name="Line"/>
          <p:cNvSpPr/>
          <p:nvPr/>
        </p:nvSpPr>
        <p:spPr>
          <a:xfrm>
            <a:off x="2244269" y="5378360"/>
            <a:ext cx="19257174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3" name="Line"/>
          <p:cNvSpPr/>
          <p:nvPr/>
        </p:nvSpPr>
        <p:spPr>
          <a:xfrm>
            <a:off x="2244269" y="7158122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4" name="Line"/>
          <p:cNvSpPr/>
          <p:nvPr/>
        </p:nvSpPr>
        <p:spPr>
          <a:xfrm>
            <a:off x="2244269" y="8937885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5" name="Line"/>
          <p:cNvSpPr/>
          <p:nvPr/>
        </p:nvSpPr>
        <p:spPr>
          <a:xfrm>
            <a:off x="2244269" y="10717648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76" name="Line"/>
          <p:cNvSpPr/>
          <p:nvPr/>
        </p:nvSpPr>
        <p:spPr>
          <a:xfrm flipH="1">
            <a:off x="5398365" y="5897536"/>
            <a:ext cx="1" cy="3376594"/>
          </a:xfrm>
          <a:prstGeom prst="line">
            <a:avLst/>
          </a:prstGeom>
          <a:ln w="63500">
            <a:solidFill>
              <a:srgbClr val="E7A61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128" y="7154795"/>
            <a:ext cx="2362201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017" y="8937885"/>
            <a:ext cx="2362201" cy="168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7578" y="8437594"/>
            <a:ext cx="1765301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Runnable"/>
          <p:cNvSpPr txBox="1"/>
          <p:nvPr/>
        </p:nvSpPr>
        <p:spPr>
          <a:xfrm>
            <a:off x="4480536" y="9172530"/>
            <a:ext cx="183565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Runnable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667" y="6653145"/>
            <a:ext cx="17653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467" y="10218715"/>
            <a:ext cx="1765301" cy="138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15" y="4888322"/>
            <a:ext cx="1765301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Line"/>
          <p:cNvSpPr/>
          <p:nvPr/>
        </p:nvSpPr>
        <p:spPr>
          <a:xfrm>
            <a:off x="2244269" y="11951248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6" name="Hiding Sta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Hiding Stalls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388" name="Line"/>
          <p:cNvSpPr/>
          <p:nvPr/>
        </p:nvSpPr>
        <p:spPr>
          <a:xfrm flipH="1">
            <a:off x="2255201" y="3257307"/>
            <a:ext cx="1" cy="924781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89" name="Time…"/>
          <p:cNvSpPr txBox="1"/>
          <p:nvPr/>
        </p:nvSpPr>
        <p:spPr>
          <a:xfrm>
            <a:off x="960373" y="2096100"/>
            <a:ext cx="2589658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Time </a:t>
            </a:r>
          </a:p>
          <a:p>
            <a:r>
              <a:t>(clock cycles)</a:t>
            </a:r>
          </a:p>
        </p:txBody>
      </p:sp>
      <p:grpSp>
        <p:nvGrpSpPr>
          <p:cNvPr id="399" name="Group"/>
          <p:cNvGrpSpPr/>
          <p:nvPr/>
        </p:nvGrpSpPr>
        <p:grpSpPr>
          <a:xfrm>
            <a:off x="4117747" y="2715599"/>
            <a:ext cx="2561236" cy="759266"/>
            <a:chOff x="0" y="0"/>
            <a:chExt cx="2561234" cy="759265"/>
          </a:xfrm>
        </p:grpSpPr>
        <p:sp>
          <p:nvSpPr>
            <p:cNvPr id="390" name="Rectangle"/>
            <p:cNvSpPr/>
            <p:nvPr/>
          </p:nvSpPr>
          <p:spPr>
            <a:xfrm>
              <a:off x="14145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1" name="Rectangle"/>
            <p:cNvSpPr/>
            <p:nvPr/>
          </p:nvSpPr>
          <p:spPr>
            <a:xfrm>
              <a:off x="43456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2" name="Rectangle"/>
            <p:cNvSpPr/>
            <p:nvPr/>
          </p:nvSpPr>
          <p:spPr>
            <a:xfrm>
              <a:off x="72766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3" name="Rectangle"/>
            <p:cNvSpPr/>
            <p:nvPr/>
          </p:nvSpPr>
          <p:spPr>
            <a:xfrm>
              <a:off x="102076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4" name="Rectangle"/>
            <p:cNvSpPr/>
            <p:nvPr/>
          </p:nvSpPr>
          <p:spPr>
            <a:xfrm>
              <a:off x="131387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5" name="Rectangle"/>
            <p:cNvSpPr/>
            <p:nvPr/>
          </p:nvSpPr>
          <p:spPr>
            <a:xfrm>
              <a:off x="160697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6" name="Rectangle"/>
            <p:cNvSpPr/>
            <p:nvPr/>
          </p:nvSpPr>
          <p:spPr>
            <a:xfrm>
              <a:off x="190007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7" name="Rectangle"/>
            <p:cNvSpPr/>
            <p:nvPr/>
          </p:nvSpPr>
          <p:spPr>
            <a:xfrm>
              <a:off x="219318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8" name="Element 1…8"/>
            <p:cNvSpPr txBox="1"/>
            <p:nvPr/>
          </p:nvSpPr>
          <p:spPr>
            <a:xfrm>
              <a:off x="0" y="0"/>
              <a:ext cx="2561235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1…8</a:t>
              </a:r>
            </a:p>
          </p:txBody>
        </p:sp>
      </p:grpSp>
      <p:grpSp>
        <p:nvGrpSpPr>
          <p:cNvPr id="409" name="Group"/>
          <p:cNvGrpSpPr/>
          <p:nvPr/>
        </p:nvGrpSpPr>
        <p:grpSpPr>
          <a:xfrm>
            <a:off x="8022721" y="2715599"/>
            <a:ext cx="2787193" cy="759266"/>
            <a:chOff x="0" y="0"/>
            <a:chExt cx="2787192" cy="759265"/>
          </a:xfrm>
        </p:grpSpPr>
        <p:sp>
          <p:nvSpPr>
            <p:cNvPr id="400" name="Rectangle"/>
            <p:cNvSpPr/>
            <p:nvPr/>
          </p:nvSpPr>
          <p:spPr>
            <a:xfrm>
              <a:off x="2544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1" name="Rectangle"/>
            <p:cNvSpPr/>
            <p:nvPr/>
          </p:nvSpPr>
          <p:spPr>
            <a:xfrm>
              <a:off x="5475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2" name="Rectangle"/>
            <p:cNvSpPr/>
            <p:nvPr/>
          </p:nvSpPr>
          <p:spPr>
            <a:xfrm>
              <a:off x="84064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3" name="Rectangle"/>
            <p:cNvSpPr/>
            <p:nvPr/>
          </p:nvSpPr>
          <p:spPr>
            <a:xfrm>
              <a:off x="113374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4" name="Rectangle"/>
            <p:cNvSpPr/>
            <p:nvPr/>
          </p:nvSpPr>
          <p:spPr>
            <a:xfrm>
              <a:off x="142685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5" name="Rectangle"/>
            <p:cNvSpPr/>
            <p:nvPr/>
          </p:nvSpPr>
          <p:spPr>
            <a:xfrm>
              <a:off x="171995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6" name="Rectangle"/>
            <p:cNvSpPr/>
            <p:nvPr/>
          </p:nvSpPr>
          <p:spPr>
            <a:xfrm>
              <a:off x="201305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7" name="Rectangle"/>
            <p:cNvSpPr/>
            <p:nvPr/>
          </p:nvSpPr>
          <p:spPr>
            <a:xfrm>
              <a:off x="230616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08" name="Element 9…16"/>
            <p:cNvSpPr txBox="1"/>
            <p:nvPr/>
          </p:nvSpPr>
          <p:spPr>
            <a:xfrm>
              <a:off x="-1" y="0"/>
              <a:ext cx="2787194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9…16</a:t>
              </a:r>
            </a:p>
          </p:txBody>
        </p:sp>
      </p:grpSp>
      <p:grpSp>
        <p:nvGrpSpPr>
          <p:cNvPr id="419" name="Group"/>
          <p:cNvGrpSpPr/>
          <p:nvPr/>
        </p:nvGrpSpPr>
        <p:grpSpPr>
          <a:xfrm>
            <a:off x="12521069" y="2985399"/>
            <a:ext cx="2409160" cy="1270001"/>
            <a:chOff x="367416" y="286410"/>
            <a:chExt cx="2409159" cy="1270000"/>
          </a:xfrm>
        </p:grpSpPr>
        <p:sp>
          <p:nvSpPr>
            <p:cNvPr id="410" name="Rectangle"/>
            <p:cNvSpPr/>
            <p:nvPr/>
          </p:nvSpPr>
          <p:spPr>
            <a:xfrm>
              <a:off x="36741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1" name="Rectangle"/>
            <p:cNvSpPr/>
            <p:nvPr/>
          </p:nvSpPr>
          <p:spPr>
            <a:xfrm>
              <a:off x="660519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2" name="Rectangle"/>
            <p:cNvSpPr/>
            <p:nvPr/>
          </p:nvSpPr>
          <p:spPr>
            <a:xfrm>
              <a:off x="95362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3" name="Rectangle"/>
            <p:cNvSpPr/>
            <p:nvPr/>
          </p:nvSpPr>
          <p:spPr>
            <a:xfrm>
              <a:off x="124672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4" name="Rectangle"/>
            <p:cNvSpPr/>
            <p:nvPr/>
          </p:nvSpPr>
          <p:spPr>
            <a:xfrm>
              <a:off x="153983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5" name="Rectangle"/>
            <p:cNvSpPr/>
            <p:nvPr/>
          </p:nvSpPr>
          <p:spPr>
            <a:xfrm>
              <a:off x="183293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6" name="Rectangle"/>
            <p:cNvSpPr/>
            <p:nvPr/>
          </p:nvSpPr>
          <p:spPr>
            <a:xfrm>
              <a:off x="21260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7" name="Rectangle"/>
            <p:cNvSpPr/>
            <p:nvPr/>
          </p:nvSpPr>
          <p:spPr>
            <a:xfrm>
              <a:off x="24191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18" name="Element 17…24"/>
            <p:cNvSpPr/>
            <p:nvPr/>
          </p:nvSpPr>
          <p:spPr>
            <a:xfrm>
              <a:off x="1506575" y="2864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17…24</a:t>
              </a:r>
            </a:p>
          </p:txBody>
        </p:sp>
      </p:grpSp>
      <p:grpSp>
        <p:nvGrpSpPr>
          <p:cNvPr id="429" name="Group"/>
          <p:cNvGrpSpPr/>
          <p:nvPr/>
        </p:nvGrpSpPr>
        <p:grpSpPr>
          <a:xfrm>
            <a:off x="16877958" y="3002009"/>
            <a:ext cx="2409161" cy="1270001"/>
            <a:chOff x="367416" y="286410"/>
            <a:chExt cx="2409159" cy="1270000"/>
          </a:xfrm>
        </p:grpSpPr>
        <p:sp>
          <p:nvSpPr>
            <p:cNvPr id="420" name="Rectangle"/>
            <p:cNvSpPr/>
            <p:nvPr/>
          </p:nvSpPr>
          <p:spPr>
            <a:xfrm>
              <a:off x="36741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1" name="Rectangle"/>
            <p:cNvSpPr/>
            <p:nvPr/>
          </p:nvSpPr>
          <p:spPr>
            <a:xfrm>
              <a:off x="660519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2" name="Rectangle"/>
            <p:cNvSpPr/>
            <p:nvPr/>
          </p:nvSpPr>
          <p:spPr>
            <a:xfrm>
              <a:off x="95362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3" name="Rectangle"/>
            <p:cNvSpPr/>
            <p:nvPr/>
          </p:nvSpPr>
          <p:spPr>
            <a:xfrm>
              <a:off x="124672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4" name="Rectangle"/>
            <p:cNvSpPr/>
            <p:nvPr/>
          </p:nvSpPr>
          <p:spPr>
            <a:xfrm>
              <a:off x="153983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5" name="Rectangle"/>
            <p:cNvSpPr/>
            <p:nvPr/>
          </p:nvSpPr>
          <p:spPr>
            <a:xfrm>
              <a:off x="183293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6" name="Rectangle"/>
            <p:cNvSpPr/>
            <p:nvPr/>
          </p:nvSpPr>
          <p:spPr>
            <a:xfrm>
              <a:off x="21260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7" name="Rectangle"/>
            <p:cNvSpPr/>
            <p:nvPr/>
          </p:nvSpPr>
          <p:spPr>
            <a:xfrm>
              <a:off x="24191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28" name="Element 25…32"/>
            <p:cNvSpPr/>
            <p:nvPr/>
          </p:nvSpPr>
          <p:spPr>
            <a:xfrm>
              <a:off x="1506575" y="2864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25…32</a:t>
              </a:r>
            </a:p>
          </p:txBody>
        </p:sp>
      </p:grpSp>
      <p:sp>
        <p:nvSpPr>
          <p:cNvPr id="430" name="Line"/>
          <p:cNvSpPr/>
          <p:nvPr/>
        </p:nvSpPr>
        <p:spPr>
          <a:xfrm>
            <a:off x="2244269" y="3598597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31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11" y="3602560"/>
            <a:ext cx="2287108" cy="103035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1"/>
          <p:cNvSpPr/>
          <p:nvPr/>
        </p:nvSpPr>
        <p:spPr>
          <a:xfrm>
            <a:off x="4995520" y="362399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433" name="2"/>
          <p:cNvSpPr/>
          <p:nvPr/>
        </p:nvSpPr>
        <p:spPr>
          <a:xfrm>
            <a:off x="9013473" y="3623997"/>
            <a:ext cx="805689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434" name="3"/>
          <p:cNvSpPr/>
          <p:nvPr/>
        </p:nvSpPr>
        <p:spPr>
          <a:xfrm>
            <a:off x="13257384" y="360738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435" name="4"/>
          <p:cNvSpPr/>
          <p:nvPr/>
        </p:nvSpPr>
        <p:spPr>
          <a:xfrm>
            <a:off x="17614273" y="362399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436" name="Line"/>
          <p:cNvSpPr/>
          <p:nvPr/>
        </p:nvSpPr>
        <p:spPr>
          <a:xfrm>
            <a:off x="2244269" y="4647372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7" name="Line"/>
          <p:cNvSpPr/>
          <p:nvPr/>
        </p:nvSpPr>
        <p:spPr>
          <a:xfrm>
            <a:off x="2244269" y="5696147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8" name="Line"/>
          <p:cNvSpPr/>
          <p:nvPr/>
        </p:nvSpPr>
        <p:spPr>
          <a:xfrm>
            <a:off x="2244269" y="6744921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9" name="Line"/>
          <p:cNvSpPr/>
          <p:nvPr/>
        </p:nvSpPr>
        <p:spPr>
          <a:xfrm>
            <a:off x="2244269" y="7793696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0" name="Line"/>
          <p:cNvSpPr/>
          <p:nvPr/>
        </p:nvSpPr>
        <p:spPr>
          <a:xfrm>
            <a:off x="5398365" y="5095949"/>
            <a:ext cx="1" cy="1661674"/>
          </a:xfrm>
          <a:prstGeom prst="line">
            <a:avLst/>
          </a:prstGeom>
          <a:ln w="63500">
            <a:solidFill>
              <a:srgbClr val="E7A61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1" name="Runnable"/>
          <p:cNvSpPr txBox="1"/>
          <p:nvPr/>
        </p:nvSpPr>
        <p:spPr>
          <a:xfrm>
            <a:off x="4517848" y="6645146"/>
            <a:ext cx="183565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Runnable</a:t>
            </a:r>
          </a:p>
        </p:txBody>
      </p:sp>
      <p:pic>
        <p:nvPicPr>
          <p:cNvPr id="44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07" y="4246552"/>
            <a:ext cx="1443316" cy="1131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72764" y="4632909"/>
            <a:ext cx="2287107" cy="1030349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Line"/>
          <p:cNvSpPr/>
          <p:nvPr/>
        </p:nvSpPr>
        <p:spPr>
          <a:xfrm>
            <a:off x="9416317" y="6126298"/>
            <a:ext cx="1" cy="1661673"/>
          </a:xfrm>
          <a:prstGeom prst="line">
            <a:avLst/>
          </a:prstGeom>
          <a:ln w="63500">
            <a:solidFill>
              <a:srgbClr val="E7A61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5" name="Runnable"/>
          <p:cNvSpPr txBox="1"/>
          <p:nvPr/>
        </p:nvSpPr>
        <p:spPr>
          <a:xfrm>
            <a:off x="8535801" y="7675494"/>
            <a:ext cx="183565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Runnable</a:t>
            </a:r>
          </a:p>
        </p:txBody>
      </p:sp>
      <p:pic>
        <p:nvPicPr>
          <p:cNvPr id="44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659" y="5276900"/>
            <a:ext cx="1443317" cy="1131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674" y="5683447"/>
            <a:ext cx="2287107" cy="1030349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Line"/>
          <p:cNvSpPr/>
          <p:nvPr/>
        </p:nvSpPr>
        <p:spPr>
          <a:xfrm>
            <a:off x="13660228" y="7176836"/>
            <a:ext cx="1" cy="1661673"/>
          </a:xfrm>
          <a:prstGeom prst="line">
            <a:avLst/>
          </a:prstGeom>
          <a:ln w="63500">
            <a:solidFill>
              <a:srgbClr val="E7A61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9" name="Runnable"/>
          <p:cNvSpPr txBox="1"/>
          <p:nvPr/>
        </p:nvSpPr>
        <p:spPr>
          <a:xfrm>
            <a:off x="12779711" y="8726033"/>
            <a:ext cx="183565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Runnable</a:t>
            </a:r>
          </a:p>
        </p:txBody>
      </p:sp>
      <p:pic>
        <p:nvPicPr>
          <p:cNvPr id="45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570" y="6327438"/>
            <a:ext cx="1443316" cy="1131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996" y="6732221"/>
            <a:ext cx="2287107" cy="1030349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Line"/>
          <p:cNvSpPr/>
          <p:nvPr/>
        </p:nvSpPr>
        <p:spPr>
          <a:xfrm>
            <a:off x="18092549" y="8225611"/>
            <a:ext cx="1" cy="1661673"/>
          </a:xfrm>
          <a:prstGeom prst="line">
            <a:avLst/>
          </a:prstGeom>
          <a:ln w="63500">
            <a:solidFill>
              <a:srgbClr val="E7A61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3" name="Runnable"/>
          <p:cNvSpPr txBox="1"/>
          <p:nvPr/>
        </p:nvSpPr>
        <p:spPr>
          <a:xfrm>
            <a:off x="17212033" y="9774807"/>
            <a:ext cx="183565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Runnable</a:t>
            </a:r>
          </a:p>
        </p:txBody>
      </p:sp>
      <p:pic>
        <p:nvPicPr>
          <p:cNvPr id="45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893" y="7376213"/>
            <a:ext cx="1443316" cy="1131809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Line"/>
          <p:cNvSpPr/>
          <p:nvPr/>
        </p:nvSpPr>
        <p:spPr>
          <a:xfrm>
            <a:off x="2244269" y="8842471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6" name="Line"/>
          <p:cNvSpPr/>
          <p:nvPr/>
        </p:nvSpPr>
        <p:spPr>
          <a:xfrm>
            <a:off x="2244269" y="9891245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7" name="Line"/>
          <p:cNvSpPr/>
          <p:nvPr/>
        </p:nvSpPr>
        <p:spPr>
          <a:xfrm>
            <a:off x="2244269" y="10927320"/>
            <a:ext cx="19257173" cy="1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58" name="Image" descr="Imag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41" y="7810083"/>
            <a:ext cx="2261248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Done!"/>
          <p:cNvSpPr txBox="1"/>
          <p:nvPr/>
        </p:nvSpPr>
        <p:spPr>
          <a:xfrm>
            <a:off x="4808386" y="8820558"/>
            <a:ext cx="117995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Done!</a:t>
            </a:r>
          </a:p>
        </p:txBody>
      </p:sp>
      <p:sp>
        <p:nvSpPr>
          <p:cNvPr id="460" name="Rectangle"/>
          <p:cNvSpPr/>
          <p:nvPr/>
        </p:nvSpPr>
        <p:spPr>
          <a:xfrm>
            <a:off x="3799964" y="3570462"/>
            <a:ext cx="3196802" cy="5815074"/>
          </a:xfrm>
          <a:prstGeom prst="rect">
            <a:avLst/>
          </a:prstGeom>
          <a:ln w="63500">
            <a:solidFill>
              <a:srgbClr val="E7A61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61" name="Image" descr="Imag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85694" y="8847187"/>
            <a:ext cx="2261248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Done!"/>
          <p:cNvSpPr txBox="1"/>
          <p:nvPr/>
        </p:nvSpPr>
        <p:spPr>
          <a:xfrm>
            <a:off x="8826339" y="9857662"/>
            <a:ext cx="117995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Done!</a:t>
            </a:r>
          </a:p>
        </p:txBody>
      </p:sp>
      <p:pic>
        <p:nvPicPr>
          <p:cNvPr id="463" name="Image" descr="Imag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917" y="9895614"/>
            <a:ext cx="2261248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Done!"/>
          <p:cNvSpPr txBox="1"/>
          <p:nvPr/>
        </p:nvSpPr>
        <p:spPr>
          <a:xfrm>
            <a:off x="13107562" y="10906089"/>
            <a:ext cx="117995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Done!</a:t>
            </a:r>
          </a:p>
        </p:txBody>
      </p:sp>
      <p:pic>
        <p:nvPicPr>
          <p:cNvPr id="465" name="Image" descr="Imag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999239" y="10940020"/>
            <a:ext cx="2261249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Done!"/>
          <p:cNvSpPr txBox="1"/>
          <p:nvPr/>
        </p:nvSpPr>
        <p:spPr>
          <a:xfrm>
            <a:off x="17539883" y="11950495"/>
            <a:ext cx="117995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Done!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hroughput Computing Trade-of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2479">
              <a:defRPr sz="10752"/>
            </a:lvl1pPr>
          </a:lstStyle>
          <a:p>
            <a:r>
              <a:t>Throughput Computing Trade-off</a:t>
            </a:r>
          </a:p>
        </p:txBody>
      </p:sp>
      <p:sp>
        <p:nvSpPr>
          <p:cNvPr id="4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470" name="Line"/>
          <p:cNvSpPr/>
          <p:nvPr/>
        </p:nvSpPr>
        <p:spPr>
          <a:xfrm flipH="1">
            <a:off x="2255201" y="3257307"/>
            <a:ext cx="1" cy="924781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71" name="Time…"/>
          <p:cNvSpPr txBox="1"/>
          <p:nvPr/>
        </p:nvSpPr>
        <p:spPr>
          <a:xfrm>
            <a:off x="960373" y="2096100"/>
            <a:ext cx="2589658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Time </a:t>
            </a:r>
          </a:p>
          <a:p>
            <a:r>
              <a:t>(clock cycles)</a:t>
            </a:r>
          </a:p>
        </p:txBody>
      </p:sp>
      <p:grpSp>
        <p:nvGrpSpPr>
          <p:cNvPr id="481" name="Group"/>
          <p:cNvGrpSpPr/>
          <p:nvPr/>
        </p:nvGrpSpPr>
        <p:grpSpPr>
          <a:xfrm>
            <a:off x="4117747" y="2715599"/>
            <a:ext cx="2561236" cy="759266"/>
            <a:chOff x="0" y="0"/>
            <a:chExt cx="2561234" cy="759265"/>
          </a:xfrm>
        </p:grpSpPr>
        <p:sp>
          <p:nvSpPr>
            <p:cNvPr id="472" name="Rectangle"/>
            <p:cNvSpPr/>
            <p:nvPr/>
          </p:nvSpPr>
          <p:spPr>
            <a:xfrm>
              <a:off x="14145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3" name="Rectangle"/>
            <p:cNvSpPr/>
            <p:nvPr/>
          </p:nvSpPr>
          <p:spPr>
            <a:xfrm>
              <a:off x="43456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4" name="Rectangle"/>
            <p:cNvSpPr/>
            <p:nvPr/>
          </p:nvSpPr>
          <p:spPr>
            <a:xfrm>
              <a:off x="72766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5" name="Rectangle"/>
            <p:cNvSpPr/>
            <p:nvPr/>
          </p:nvSpPr>
          <p:spPr>
            <a:xfrm>
              <a:off x="102076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6" name="Rectangle"/>
            <p:cNvSpPr/>
            <p:nvPr/>
          </p:nvSpPr>
          <p:spPr>
            <a:xfrm>
              <a:off x="131387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7" name="Rectangle"/>
            <p:cNvSpPr/>
            <p:nvPr/>
          </p:nvSpPr>
          <p:spPr>
            <a:xfrm>
              <a:off x="160697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8" name="Rectangle"/>
            <p:cNvSpPr/>
            <p:nvPr/>
          </p:nvSpPr>
          <p:spPr>
            <a:xfrm>
              <a:off x="1900078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79" name="Rectangle"/>
            <p:cNvSpPr/>
            <p:nvPr/>
          </p:nvSpPr>
          <p:spPr>
            <a:xfrm>
              <a:off x="2193181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0" name="Element 1…8"/>
            <p:cNvSpPr txBox="1"/>
            <p:nvPr/>
          </p:nvSpPr>
          <p:spPr>
            <a:xfrm>
              <a:off x="0" y="0"/>
              <a:ext cx="2561235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1…8</a:t>
              </a:r>
            </a:p>
          </p:txBody>
        </p:sp>
      </p:grpSp>
      <p:grpSp>
        <p:nvGrpSpPr>
          <p:cNvPr id="491" name="Group"/>
          <p:cNvGrpSpPr/>
          <p:nvPr/>
        </p:nvGrpSpPr>
        <p:grpSpPr>
          <a:xfrm>
            <a:off x="8022721" y="2715599"/>
            <a:ext cx="2787193" cy="759266"/>
            <a:chOff x="0" y="0"/>
            <a:chExt cx="2787192" cy="759265"/>
          </a:xfrm>
        </p:grpSpPr>
        <p:sp>
          <p:nvSpPr>
            <p:cNvPr id="482" name="Rectangle"/>
            <p:cNvSpPr/>
            <p:nvPr/>
          </p:nvSpPr>
          <p:spPr>
            <a:xfrm>
              <a:off x="2544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3" name="Rectangle"/>
            <p:cNvSpPr/>
            <p:nvPr/>
          </p:nvSpPr>
          <p:spPr>
            <a:xfrm>
              <a:off x="5475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4" name="Rectangle"/>
            <p:cNvSpPr/>
            <p:nvPr/>
          </p:nvSpPr>
          <p:spPr>
            <a:xfrm>
              <a:off x="840644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5" name="Rectangle"/>
            <p:cNvSpPr/>
            <p:nvPr/>
          </p:nvSpPr>
          <p:spPr>
            <a:xfrm>
              <a:off x="113374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6" name="Rectangle"/>
            <p:cNvSpPr/>
            <p:nvPr/>
          </p:nvSpPr>
          <p:spPr>
            <a:xfrm>
              <a:off x="142685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7" name="Rectangle"/>
            <p:cNvSpPr/>
            <p:nvPr/>
          </p:nvSpPr>
          <p:spPr>
            <a:xfrm>
              <a:off x="171995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8" name="Rectangle"/>
            <p:cNvSpPr/>
            <p:nvPr/>
          </p:nvSpPr>
          <p:spPr>
            <a:xfrm>
              <a:off x="201305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9" name="Rectangle"/>
            <p:cNvSpPr/>
            <p:nvPr/>
          </p:nvSpPr>
          <p:spPr>
            <a:xfrm>
              <a:off x="230616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0" name="Element 9…16"/>
            <p:cNvSpPr txBox="1"/>
            <p:nvPr/>
          </p:nvSpPr>
          <p:spPr>
            <a:xfrm>
              <a:off x="-1" y="0"/>
              <a:ext cx="2787194" cy="572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9…16</a:t>
              </a:r>
            </a:p>
          </p:txBody>
        </p:sp>
      </p:grpSp>
      <p:grpSp>
        <p:nvGrpSpPr>
          <p:cNvPr id="501" name="Group"/>
          <p:cNvGrpSpPr/>
          <p:nvPr/>
        </p:nvGrpSpPr>
        <p:grpSpPr>
          <a:xfrm>
            <a:off x="12521069" y="2985399"/>
            <a:ext cx="2409160" cy="1270001"/>
            <a:chOff x="367416" y="286410"/>
            <a:chExt cx="2409159" cy="1270000"/>
          </a:xfrm>
        </p:grpSpPr>
        <p:sp>
          <p:nvSpPr>
            <p:cNvPr id="492" name="Rectangle"/>
            <p:cNvSpPr/>
            <p:nvPr/>
          </p:nvSpPr>
          <p:spPr>
            <a:xfrm>
              <a:off x="36741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3" name="Rectangle"/>
            <p:cNvSpPr/>
            <p:nvPr/>
          </p:nvSpPr>
          <p:spPr>
            <a:xfrm>
              <a:off x="660519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4" name="Rectangle"/>
            <p:cNvSpPr/>
            <p:nvPr/>
          </p:nvSpPr>
          <p:spPr>
            <a:xfrm>
              <a:off x="95362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5" name="Rectangle"/>
            <p:cNvSpPr/>
            <p:nvPr/>
          </p:nvSpPr>
          <p:spPr>
            <a:xfrm>
              <a:off x="124672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6" name="Rectangle"/>
            <p:cNvSpPr/>
            <p:nvPr/>
          </p:nvSpPr>
          <p:spPr>
            <a:xfrm>
              <a:off x="153983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7" name="Rectangle"/>
            <p:cNvSpPr/>
            <p:nvPr/>
          </p:nvSpPr>
          <p:spPr>
            <a:xfrm>
              <a:off x="183293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8" name="Rectangle"/>
            <p:cNvSpPr/>
            <p:nvPr/>
          </p:nvSpPr>
          <p:spPr>
            <a:xfrm>
              <a:off x="21260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9" name="Rectangle"/>
            <p:cNvSpPr/>
            <p:nvPr/>
          </p:nvSpPr>
          <p:spPr>
            <a:xfrm>
              <a:off x="24191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0" name="Element 17…24"/>
            <p:cNvSpPr/>
            <p:nvPr/>
          </p:nvSpPr>
          <p:spPr>
            <a:xfrm>
              <a:off x="1506575" y="2864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17…24</a:t>
              </a:r>
            </a:p>
          </p:txBody>
        </p:sp>
      </p:grpSp>
      <p:grpSp>
        <p:nvGrpSpPr>
          <p:cNvPr id="511" name="Group"/>
          <p:cNvGrpSpPr/>
          <p:nvPr/>
        </p:nvGrpSpPr>
        <p:grpSpPr>
          <a:xfrm>
            <a:off x="16877958" y="3002009"/>
            <a:ext cx="2409161" cy="1270001"/>
            <a:chOff x="367416" y="286410"/>
            <a:chExt cx="2409159" cy="1270000"/>
          </a:xfrm>
        </p:grpSpPr>
        <p:sp>
          <p:nvSpPr>
            <p:cNvPr id="502" name="Rectangle"/>
            <p:cNvSpPr/>
            <p:nvPr/>
          </p:nvSpPr>
          <p:spPr>
            <a:xfrm>
              <a:off x="36741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3" name="Rectangle"/>
            <p:cNvSpPr/>
            <p:nvPr/>
          </p:nvSpPr>
          <p:spPr>
            <a:xfrm>
              <a:off x="660519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4" name="Rectangle"/>
            <p:cNvSpPr/>
            <p:nvPr/>
          </p:nvSpPr>
          <p:spPr>
            <a:xfrm>
              <a:off x="95362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5" name="Rectangle"/>
            <p:cNvSpPr/>
            <p:nvPr/>
          </p:nvSpPr>
          <p:spPr>
            <a:xfrm>
              <a:off x="1246726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6" name="Rectangle"/>
            <p:cNvSpPr/>
            <p:nvPr/>
          </p:nvSpPr>
          <p:spPr>
            <a:xfrm>
              <a:off x="153983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7" name="Rectangle"/>
            <p:cNvSpPr/>
            <p:nvPr/>
          </p:nvSpPr>
          <p:spPr>
            <a:xfrm>
              <a:off x="1832933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8" name="Rectangle"/>
            <p:cNvSpPr/>
            <p:nvPr/>
          </p:nvSpPr>
          <p:spPr>
            <a:xfrm>
              <a:off x="2126037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9" name="Rectangle"/>
            <p:cNvSpPr/>
            <p:nvPr/>
          </p:nvSpPr>
          <p:spPr>
            <a:xfrm>
              <a:off x="2419140" y="581590"/>
              <a:ext cx="213361" cy="177676"/>
            </a:xfrm>
            <a:prstGeom prst="rect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0" name="Element 25…32"/>
            <p:cNvSpPr/>
            <p:nvPr/>
          </p:nvSpPr>
          <p:spPr>
            <a:xfrm>
              <a:off x="1506575" y="2864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0"/>
              </a:lvl1pPr>
            </a:lstStyle>
            <a:p>
              <a:r>
                <a:t>Element 25…32</a:t>
              </a:r>
            </a:p>
          </p:txBody>
        </p:sp>
      </p:grpSp>
      <p:pic>
        <p:nvPicPr>
          <p:cNvPr id="512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11" y="3602560"/>
            <a:ext cx="2287108" cy="1030350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1"/>
          <p:cNvSpPr/>
          <p:nvPr/>
        </p:nvSpPr>
        <p:spPr>
          <a:xfrm>
            <a:off x="4995520" y="362399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514" name="2"/>
          <p:cNvSpPr/>
          <p:nvPr/>
        </p:nvSpPr>
        <p:spPr>
          <a:xfrm>
            <a:off x="9013473" y="3623997"/>
            <a:ext cx="805689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515" name="3"/>
          <p:cNvSpPr/>
          <p:nvPr/>
        </p:nvSpPr>
        <p:spPr>
          <a:xfrm>
            <a:off x="13257384" y="360738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516" name="4"/>
          <p:cNvSpPr/>
          <p:nvPr/>
        </p:nvSpPr>
        <p:spPr>
          <a:xfrm>
            <a:off x="17614273" y="3623997"/>
            <a:ext cx="805690" cy="759266"/>
          </a:xfrm>
          <a:prstGeom prst="ellipse">
            <a:avLst/>
          </a:prstGeom>
          <a:solidFill>
            <a:srgbClr val="000000"/>
          </a:solidFill>
          <a:ln w="25400">
            <a:solidFill>
              <a:srgbClr val="FFFFFF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517" name="Line"/>
          <p:cNvSpPr/>
          <p:nvPr/>
        </p:nvSpPr>
        <p:spPr>
          <a:xfrm>
            <a:off x="5398365" y="5095949"/>
            <a:ext cx="1" cy="1661674"/>
          </a:xfrm>
          <a:prstGeom prst="line">
            <a:avLst/>
          </a:prstGeom>
          <a:ln w="63500">
            <a:solidFill>
              <a:srgbClr val="E7A61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18" name="Runnable"/>
          <p:cNvSpPr txBox="1"/>
          <p:nvPr/>
        </p:nvSpPr>
        <p:spPr>
          <a:xfrm>
            <a:off x="4517848" y="6645146"/>
            <a:ext cx="183565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Runnable</a:t>
            </a:r>
          </a:p>
        </p:txBody>
      </p:sp>
      <p:pic>
        <p:nvPicPr>
          <p:cNvPr id="5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07" y="4246552"/>
            <a:ext cx="1443316" cy="1131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" descr="Imag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67741" y="7810083"/>
            <a:ext cx="2261248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Done!"/>
          <p:cNvSpPr txBox="1"/>
          <p:nvPr/>
        </p:nvSpPr>
        <p:spPr>
          <a:xfrm>
            <a:off x="4808386" y="8820558"/>
            <a:ext cx="117995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Done!</a:t>
            </a:r>
          </a:p>
        </p:txBody>
      </p:sp>
      <p:sp>
        <p:nvSpPr>
          <p:cNvPr id="522" name="Line"/>
          <p:cNvSpPr/>
          <p:nvPr/>
        </p:nvSpPr>
        <p:spPr>
          <a:xfrm flipV="1">
            <a:off x="6802378" y="6993659"/>
            <a:ext cx="0" cy="816424"/>
          </a:xfrm>
          <a:prstGeom prst="line">
            <a:avLst/>
          </a:prstGeom>
          <a:ln w="50800">
            <a:solidFill>
              <a:srgbClr val="4779B1"/>
            </a:solidFill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23" name="Key idea of throughput-oriented systems:…"/>
          <p:cNvSpPr txBox="1"/>
          <p:nvPr/>
        </p:nvSpPr>
        <p:spPr>
          <a:xfrm>
            <a:off x="8905386" y="9603095"/>
            <a:ext cx="13704757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 u="sng"/>
            </a:pPr>
            <a:r>
              <a:t>Key idea of throughput-oriented systems:</a:t>
            </a:r>
          </a:p>
          <a:p>
            <a:pPr algn="l">
              <a:defRPr sz="3600"/>
            </a:pPr>
            <a:r>
              <a:t>Potentially increase runtime of one group, in order to increase throughput of overall system running multiple groups.</a:t>
            </a:r>
          </a:p>
        </p:txBody>
      </p:sp>
      <p:sp>
        <p:nvSpPr>
          <p:cNvPr id="524" name="During this time, this group is runnable, but it is not being executed by the processor.  (The core is running some other group.)"/>
          <p:cNvSpPr txBox="1"/>
          <p:nvPr/>
        </p:nvSpPr>
        <p:spPr>
          <a:xfrm>
            <a:off x="7257767" y="6874302"/>
            <a:ext cx="123580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/>
            </a:lvl1pPr>
          </a:lstStyle>
          <a:p>
            <a:pPr algn="l"/>
            <a:r>
              <a:rPr dirty="0"/>
              <a:t>During this time, this group is runnable, but it is not being executed by the processor.  (The core is running some other group.)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toring Execution Contex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Storing Execution Contexts</a:t>
            </a:r>
          </a:p>
        </p:txBody>
      </p:sp>
      <p:sp>
        <p:nvSpPr>
          <p:cNvPr id="527" name="Consider on-chip storage of execution contexts a finite resour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7916" indent="-687916" defTabSz="457200">
              <a:lnSpc>
                <a:spcPct val="130000"/>
              </a:lnSpc>
              <a:spcBef>
                <a:spcPts val="0"/>
              </a:spcBef>
              <a:defRPr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Consider on-chip storage of execution contexts </a:t>
            </a:r>
            <a:r>
              <a:rPr u="sng"/>
              <a:t>a finite resource</a:t>
            </a:r>
          </a:p>
          <a:p>
            <a:pPr marL="687916" indent="-687916" defTabSz="457200">
              <a:lnSpc>
                <a:spcPct val="130000"/>
              </a:lnSpc>
              <a:spcBef>
                <a:spcPts val="0"/>
              </a:spcBef>
              <a:defRPr sz="5200">
                <a:latin typeface="Helvetica"/>
                <a:ea typeface="Helvetica"/>
                <a:cs typeface="Helvetica"/>
                <a:sym typeface="Helvetica"/>
              </a:defRPr>
            </a:pPr>
            <a:r>
              <a:t>Resource consumption of each thread group is </a:t>
            </a:r>
            <a:r>
              <a:rPr u="sng"/>
              <a:t>program-dependent</a:t>
            </a:r>
          </a:p>
        </p:txBody>
      </p:sp>
      <p:sp>
        <p:nvSpPr>
          <p:cNvPr id="5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grpSp>
        <p:nvGrpSpPr>
          <p:cNvPr id="531" name="Group"/>
          <p:cNvGrpSpPr/>
          <p:nvPr/>
        </p:nvGrpSpPr>
        <p:grpSpPr>
          <a:xfrm>
            <a:off x="6138265" y="6055628"/>
            <a:ext cx="12107470" cy="6702889"/>
            <a:chOff x="0" y="0"/>
            <a:chExt cx="12107468" cy="6702887"/>
          </a:xfrm>
        </p:grpSpPr>
        <p:pic>
          <p:nvPicPr>
            <p:cNvPr id="529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07469" cy="6702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0" name="Execution Context Storage"/>
            <p:cNvSpPr/>
            <p:nvPr/>
          </p:nvSpPr>
          <p:spPr>
            <a:xfrm>
              <a:off x="660419" y="2718098"/>
              <a:ext cx="10786630" cy="3437262"/>
            </a:xfrm>
            <a:prstGeom prst="rect">
              <a:avLst/>
            </a:prstGeom>
            <a:solidFill>
              <a:srgbClr val="727E9C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Execution Context Storage</a:t>
              </a:r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Four Large Contexts (Low Latency Hiding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19125">
              <a:defRPr sz="8400"/>
            </a:pPr>
            <a:r>
              <a:t>Four Large Contexts (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Low</a:t>
            </a:r>
            <a:r>
              <a:t> Latency Hiding)</a:t>
            </a:r>
          </a:p>
        </p:txBody>
      </p:sp>
      <p:sp>
        <p:nvSpPr>
          <p:cNvPr id="5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53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3632200"/>
            <a:ext cx="15278100" cy="845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00" y="6752990"/>
            <a:ext cx="7950200" cy="491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19354800" cy="2286000"/>
          </a:xfrm>
        </p:spPr>
        <p:txBody>
          <a:bodyPr/>
          <a:lstStyle/>
          <a:p>
            <a:pPr eaLnBrk="1" hangingPunct="1"/>
            <a:r>
              <a:rPr lang="en-US" dirty="0"/>
              <a:t>What is a GPU?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3"/>
            <a:ext cx="21945600" cy="90519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/>
              <a:t>GPU = Graphics Processing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5200" dirty="0"/>
              <a:t>Accelerator for raster based graphics (OpenGL, DirectX)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5200" dirty="0"/>
              <a:t>Highly programmable (Turing complete)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5200" dirty="0"/>
              <a:t>Commodity hardware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5200" dirty="0"/>
              <a:t>100’s of ALUs;  10’s of 1000s of concurrent threads</a:t>
            </a:r>
          </a:p>
          <a:p>
            <a:pPr lvl="1" eaLnBrk="1" hangingPunct="1">
              <a:lnSpc>
                <a:spcPct val="90000"/>
              </a:lnSpc>
            </a:pPr>
            <a:endParaRPr lang="en-US" sz="5200" dirty="0"/>
          </a:p>
          <a:p>
            <a:pPr eaLnBrk="1" hangingPunct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>
              <a:defRPr/>
            </a:pPr>
            <a:fld id="{2DCAE7AC-0DFB-40CF-A4F2-C416A0FCE178}" type="slidenum">
              <a:rPr lang="en-US" b="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>
                <a:defRPr/>
              </a:pPr>
              <a:t>3</a:t>
            </a:fld>
            <a:endParaRPr lang="en-US" b="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Image result for nvidia volta v100">
            <a:extLst>
              <a:ext uri="{FF2B5EF4-FFF2-40B4-BE49-F238E27FC236}">
                <a16:creationId xmlns:a16="http://schemas.microsoft.com/office/drawing/2014/main" id="{E0A529F2-256B-45CA-81B0-39F5213C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952"/>
            <a:ext cx="10363200" cy="545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09ADD-9C97-45C1-A47B-4106EB8EC58A}"/>
              </a:ext>
            </a:extLst>
          </p:cNvPr>
          <p:cNvSpPr txBox="1"/>
          <p:nvPr/>
        </p:nvSpPr>
        <p:spPr>
          <a:xfrm>
            <a:off x="9746436" y="12295619"/>
            <a:ext cx="378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en-US" sz="36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NVIDIA Volta: V100</a:t>
            </a:r>
            <a:endParaRPr lang="en-CA" sz="3600" b="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5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Eighteen Small Contexts (High Latency Hiding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61340">
              <a:defRPr sz="7616"/>
            </a:pPr>
            <a:r>
              <a:t>Eighteen Small Contexts (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High</a:t>
            </a:r>
            <a:r>
              <a:t> Latency Hiding)</a:t>
            </a:r>
          </a:p>
        </p:txBody>
      </p:sp>
      <p:sp>
        <p:nvSpPr>
          <p:cNvPr id="5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54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0" y="3505200"/>
            <a:ext cx="15303500" cy="848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ummary: Three Key Ide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Summary: Three Key Ideas</a:t>
            </a:r>
          </a:p>
        </p:txBody>
      </p:sp>
      <p:sp>
        <p:nvSpPr>
          <p:cNvPr id="543" name="Use many “slimmed down cores” to run in parall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11250" indent="-1111250" defTabSz="457200">
              <a:lnSpc>
                <a:spcPts val="7500"/>
              </a:lnSpc>
              <a:spcBef>
                <a:spcPts val="2400"/>
              </a:spcBef>
              <a:buSzPct val="100000"/>
              <a:buAutoNum type="arabicPeriod"/>
              <a:defRPr sz="5000"/>
            </a:pPr>
            <a:r>
              <a:t>Use many “slimmed down cores” to run in parallel</a:t>
            </a:r>
          </a:p>
          <a:p>
            <a:pPr marL="1111250" indent="-1111250" defTabSz="457200">
              <a:lnSpc>
                <a:spcPts val="7500"/>
              </a:lnSpc>
              <a:spcBef>
                <a:spcPts val="2400"/>
              </a:spcBef>
              <a:buSzPct val="100000"/>
              <a:buAutoNum type="arabicPeriod"/>
              <a:defRPr sz="5000"/>
            </a:pPr>
            <a:r>
              <a:t>Pack cores full of ALUs (by sharing instruction stream on multiple data)</a:t>
            </a:r>
          </a:p>
          <a:p>
            <a:pPr marL="1111250" indent="-1111250" defTabSz="457200">
              <a:lnSpc>
                <a:spcPts val="7500"/>
              </a:lnSpc>
              <a:spcBef>
                <a:spcPts val="2400"/>
              </a:spcBef>
              <a:buSzPct val="100000"/>
              <a:buAutoNum type="arabicPeriod"/>
              <a:defRPr sz="5000"/>
            </a:pPr>
            <a:r>
              <a:t>Avoid latency stalls by interleaving execution of many groups of  threads</a:t>
            </a:r>
          </a:p>
          <a:p>
            <a:pPr marL="2063750" lvl="2" indent="-793750" defTabSz="457200">
              <a:lnSpc>
                <a:spcPts val="7500"/>
              </a:lnSpc>
              <a:spcBef>
                <a:spcPts val="2400"/>
              </a:spcBef>
              <a:defRPr sz="5000"/>
            </a:pPr>
            <a:r>
              <a:t>When one group stalls, work on another group</a:t>
            </a:r>
          </a:p>
        </p:txBody>
      </p:sp>
      <p:sp>
        <p:nvSpPr>
          <p:cNvPr id="5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PU v.s. GPU Memory Hierarch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9459">
              <a:defRPr sz="10304"/>
            </a:lvl1pPr>
          </a:lstStyle>
          <a:p>
            <a:r>
              <a:t>CPU v.s. GPU Memory Hierarchies</a:t>
            </a:r>
          </a:p>
        </p:txBody>
      </p:sp>
      <p:sp>
        <p:nvSpPr>
          <p:cNvPr id="5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2"/>
          <a:srcRect t="1742"/>
          <a:stretch>
            <a:fillRect/>
          </a:stretch>
        </p:blipFill>
        <p:spPr>
          <a:xfrm>
            <a:off x="2788661" y="2539710"/>
            <a:ext cx="7430647" cy="5011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4634" y="2132164"/>
            <a:ext cx="4965502" cy="4323703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CPU:…"/>
          <p:cNvSpPr txBox="1"/>
          <p:nvPr/>
        </p:nvSpPr>
        <p:spPr>
          <a:xfrm>
            <a:off x="11042883" y="5511799"/>
            <a:ext cx="1217594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CPU: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Big caches, few threads per core, modest memory BW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Rely mainly on caches and prefetching</a:t>
            </a:r>
          </a:p>
        </p:txBody>
      </p:sp>
      <p:pic>
        <p:nvPicPr>
          <p:cNvPr id="55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731" y="7708519"/>
            <a:ext cx="6705601" cy="574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9456" y="8310661"/>
            <a:ext cx="9197039" cy="301736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NVIDIA GTX 1080…"/>
          <p:cNvSpPr txBox="1"/>
          <p:nvPr/>
        </p:nvSpPr>
        <p:spPr>
          <a:xfrm>
            <a:off x="134429" y="10296089"/>
            <a:ext cx="3451861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NVIDIA GTX 1080 </a:t>
            </a:r>
          </a:p>
          <a:p>
            <a:r>
              <a:t>(Pascal)</a:t>
            </a:r>
          </a:p>
        </p:txBody>
      </p:sp>
      <p:sp>
        <p:nvSpPr>
          <p:cNvPr id="554" name="GPU:…"/>
          <p:cNvSpPr txBox="1"/>
          <p:nvPr/>
        </p:nvSpPr>
        <p:spPr>
          <a:xfrm>
            <a:off x="11893013" y="11074399"/>
            <a:ext cx="1053033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5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GPU: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Small caches, many threads, huge memory BW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Rely heavily on multi-threading for performance</a:t>
            </a:r>
          </a:p>
        </p:txBody>
      </p:sp>
      <p:sp>
        <p:nvSpPr>
          <p:cNvPr id="555" name="Line"/>
          <p:cNvSpPr/>
          <p:nvPr/>
        </p:nvSpPr>
        <p:spPr>
          <a:xfrm>
            <a:off x="311790" y="7548026"/>
            <a:ext cx="23760421" cy="143948"/>
          </a:xfrm>
          <a:prstGeom prst="line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5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9179" y="2660598"/>
            <a:ext cx="5127782" cy="206751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C025F2-3509-4A41-974A-F8DFB0BF9ACB}"/>
              </a:ext>
            </a:extLst>
          </p:cNvPr>
          <p:cNvSpPr/>
          <p:nvPr/>
        </p:nvSpPr>
        <p:spPr>
          <a:xfrm>
            <a:off x="15763741" y="9634543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EB569A-A944-4AE8-ACEF-4E0C181DE1C9}"/>
              </a:ext>
            </a:extLst>
          </p:cNvPr>
          <p:cNvSpPr/>
          <p:nvPr/>
        </p:nvSpPr>
        <p:spPr>
          <a:xfrm>
            <a:off x="16200781" y="9551434"/>
            <a:ext cx="771728" cy="2117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044E8-39ED-4F03-9B2F-A08F0477C537}"/>
              </a:ext>
            </a:extLst>
          </p:cNvPr>
          <p:cNvSpPr txBox="1"/>
          <p:nvPr/>
        </p:nvSpPr>
        <p:spPr>
          <a:xfrm>
            <a:off x="16062420" y="9410402"/>
            <a:ext cx="1005274" cy="5642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odoni MT Condensed" panose="02070606080606020203" pitchFamily="18" charset="0"/>
                <a:sym typeface="Helvetica Neue"/>
              </a:rPr>
              <a:t>GDDR5</a:t>
            </a:r>
            <a:endParaRPr kumimoji="0" lang="en-CA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odoni MT Condensed" panose="02070606080606020203" pitchFamily="18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hought Experi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Thought Experiment</a:t>
            </a:r>
          </a:p>
        </p:txBody>
      </p:sp>
      <p:sp>
        <p:nvSpPr>
          <p:cNvPr id="559" name="Consider element-wise multiplication of two vectors a and b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673459" cy="9296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  <a:defRPr sz="4100"/>
            </a:pPr>
            <a:r>
              <a:t>Consider element-wise multiplication of two vectors </a:t>
            </a:r>
            <a:r>
              <a:rPr b="1" i="1"/>
              <a:t>a</a:t>
            </a:r>
            <a:r>
              <a:t> and </a:t>
            </a:r>
            <a:r>
              <a:rPr b="1" i="1"/>
              <a:t>b</a:t>
            </a:r>
          </a:p>
          <a:p>
            <a:pPr>
              <a:spcBef>
                <a:spcPts val="3000"/>
              </a:spcBef>
              <a:defRPr sz="4100"/>
            </a:pPr>
            <a:r>
              <a:t>Assume vectors contain millions of elements</a:t>
            </a:r>
          </a:p>
          <a:p>
            <a:pPr lvl="1">
              <a:spcBef>
                <a:spcPts val="600"/>
              </a:spcBef>
              <a:defRPr sz="4000"/>
            </a:pPr>
            <a:r>
              <a:t>Load input </a:t>
            </a:r>
            <a:r>
              <a:rPr b="1" i="1"/>
              <a:t>a</a:t>
            </a:r>
            <a:r>
              <a:t>[i]</a:t>
            </a:r>
          </a:p>
          <a:p>
            <a:pPr lvl="1">
              <a:spcBef>
                <a:spcPts val="600"/>
              </a:spcBef>
              <a:defRPr sz="4000"/>
            </a:pPr>
            <a:r>
              <a:t>Load input </a:t>
            </a:r>
            <a:r>
              <a:rPr b="1" i="1"/>
              <a:t>b</a:t>
            </a:r>
            <a:r>
              <a:t>[i]</a:t>
            </a:r>
          </a:p>
          <a:p>
            <a:pPr lvl="1">
              <a:spcBef>
                <a:spcPts val="600"/>
              </a:spcBef>
              <a:defRPr sz="4000"/>
            </a:pPr>
            <a:r>
              <a:t>Compute </a:t>
            </a:r>
            <a:r>
              <a:rPr b="1" i="1"/>
              <a:t>a</a:t>
            </a:r>
            <a:r>
              <a:t>[i] 𝘅 </a:t>
            </a:r>
            <a:r>
              <a:rPr b="1" i="1"/>
              <a:t>b</a:t>
            </a:r>
            <a:r>
              <a:t>[i]</a:t>
            </a:r>
          </a:p>
          <a:p>
            <a:pPr lvl="1">
              <a:spcBef>
                <a:spcPts val="600"/>
              </a:spcBef>
              <a:defRPr sz="4000"/>
            </a:pPr>
            <a:r>
              <a:t>Store result into </a:t>
            </a:r>
            <a:r>
              <a:rPr b="1" i="1"/>
              <a:t>v</a:t>
            </a:r>
            <a:r>
              <a:t>[i]</a:t>
            </a:r>
          </a:p>
          <a:p>
            <a:pPr>
              <a:spcBef>
                <a:spcPts val="3000"/>
              </a:spcBef>
              <a:defRPr sz="4100"/>
            </a:pPr>
            <a:r>
              <a:t>Three memory operations (12 bytes) for every MUL</a:t>
            </a:r>
          </a:p>
          <a:p>
            <a:pPr>
              <a:spcBef>
                <a:spcPts val="3000"/>
              </a:spcBef>
              <a:defRPr sz="4100"/>
            </a:pPr>
            <a:r>
              <a:t>NVIDIA GTX 1080 GPU can do 2560 MULs per clock (@ 1.6 GHz)</a:t>
            </a:r>
          </a:p>
          <a:p>
            <a:pPr>
              <a:spcBef>
                <a:spcPts val="3000"/>
              </a:spcBef>
              <a:defRPr sz="4100"/>
            </a:pPr>
            <a:r>
              <a:t>Need ~45 TB/sec of bandwidth to keep functional units busy (only have 320 GB/sec)</a:t>
            </a:r>
          </a:p>
        </p:txBody>
      </p:sp>
      <p:sp>
        <p:nvSpPr>
          <p:cNvPr id="5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graphicFrame>
        <p:nvGraphicFramePr>
          <p:cNvPr id="561" name="Table"/>
          <p:cNvGraphicFramePr/>
          <p:nvPr/>
        </p:nvGraphicFramePr>
        <p:xfrm>
          <a:off x="17034771" y="4882577"/>
          <a:ext cx="6207860" cy="58928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7748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2" name="Table"/>
          <p:cNvGraphicFramePr/>
          <p:nvPr/>
        </p:nvGraphicFramePr>
        <p:xfrm>
          <a:off x="17034771" y="6141067"/>
          <a:ext cx="6207850" cy="58928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7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7748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3" name="Table"/>
          <p:cNvGraphicFramePr/>
          <p:nvPr/>
        </p:nvGraphicFramePr>
        <p:xfrm>
          <a:off x="17028421" y="7193598"/>
          <a:ext cx="6220560" cy="58928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2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7748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4" name="a"/>
          <p:cNvSpPr txBox="1"/>
          <p:nvPr/>
        </p:nvSpPr>
        <p:spPr>
          <a:xfrm>
            <a:off x="15853935" y="4727511"/>
            <a:ext cx="47879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/>
            </a:lvl1pPr>
          </a:lstStyle>
          <a:p>
            <a:r>
              <a:t>a</a:t>
            </a:r>
          </a:p>
        </p:txBody>
      </p:sp>
      <p:sp>
        <p:nvSpPr>
          <p:cNvPr id="565" name="b"/>
          <p:cNvSpPr txBox="1"/>
          <p:nvPr/>
        </p:nvSpPr>
        <p:spPr>
          <a:xfrm>
            <a:off x="15842188" y="5986001"/>
            <a:ext cx="50228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/>
            </a:lvl1pPr>
          </a:lstStyle>
          <a:p>
            <a:r>
              <a:t>b</a:t>
            </a:r>
          </a:p>
        </p:txBody>
      </p:sp>
      <p:sp>
        <p:nvSpPr>
          <p:cNvPr id="566" name="v"/>
          <p:cNvSpPr txBox="1"/>
          <p:nvPr/>
        </p:nvSpPr>
        <p:spPr>
          <a:xfrm>
            <a:off x="15871398" y="7038532"/>
            <a:ext cx="44386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/>
            </a:lvl1pPr>
          </a:lstStyle>
          <a:p>
            <a:r>
              <a:t>v</a:t>
            </a:r>
          </a:p>
        </p:txBody>
      </p:sp>
      <p:sp>
        <p:nvSpPr>
          <p:cNvPr id="567" name="𝘅"/>
          <p:cNvSpPr txBox="1"/>
          <p:nvPr/>
        </p:nvSpPr>
        <p:spPr>
          <a:xfrm>
            <a:off x="19920895" y="5168345"/>
            <a:ext cx="43561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𝘅</a:t>
            </a:r>
          </a:p>
        </p:txBody>
      </p:sp>
      <p:sp>
        <p:nvSpPr>
          <p:cNvPr id="568" name="="/>
          <p:cNvSpPr txBox="1"/>
          <p:nvPr/>
        </p:nvSpPr>
        <p:spPr>
          <a:xfrm>
            <a:off x="19891050" y="6429059"/>
            <a:ext cx="49530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=</a:t>
            </a:r>
          </a:p>
        </p:txBody>
      </p:sp>
      <p:sp>
        <p:nvSpPr>
          <p:cNvPr id="569" name="&lt;1% GPU efficiency… but 4.2x faster than eight-core CPU in lab!…"/>
          <p:cNvSpPr txBox="1"/>
          <p:nvPr/>
        </p:nvSpPr>
        <p:spPr>
          <a:xfrm>
            <a:off x="50729" y="10936598"/>
            <a:ext cx="24384001" cy="2143161"/>
          </a:xfrm>
          <a:prstGeom prst="rect">
            <a:avLst/>
          </a:prstGeom>
          <a:solidFill>
            <a:srgbClr val="D5D5D5">
              <a:alpha val="41703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800"/>
            </a:pPr>
            <a:r>
              <a:t>&lt;1% GPU efficiency… but 4.2x faster than eight-core CPU in lab!</a:t>
            </a:r>
          </a:p>
          <a:p>
            <a:pPr defTabSz="457200">
              <a:defRPr sz="4300"/>
            </a:pPr>
            <a:r>
              <a:t>(3.2 GHz Xeon E5v4 eight-core CPU connected to 76 GB/sec memory bus will exhibit ~3% efficiency on this computation)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Bandwidth limited!…"/>
          <p:cNvSpPr txBox="1">
            <a:spLocks noGrp="1"/>
          </p:cNvSpPr>
          <p:nvPr>
            <p:ph type="title"/>
          </p:nvPr>
        </p:nvSpPr>
        <p:spPr>
          <a:xfrm>
            <a:off x="1778000" y="3641255"/>
            <a:ext cx="20828000" cy="6433490"/>
          </a:xfrm>
          <a:prstGeom prst="rect">
            <a:avLst/>
          </a:prstGeom>
        </p:spPr>
        <p:txBody>
          <a:bodyPr/>
          <a:lstStyle/>
          <a:p>
            <a:pPr defTabSz="751205">
              <a:defRPr sz="10192"/>
            </a:pPr>
            <a:r>
              <a:t>Bandwidth limited!</a:t>
            </a:r>
          </a:p>
          <a:p>
            <a:pPr defTabSz="416052">
              <a:defRPr sz="3822" b="1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16052">
              <a:defRPr sz="3822" b="1">
                <a:latin typeface="Helvetica"/>
                <a:ea typeface="Helvetica"/>
                <a:cs typeface="Helvetica"/>
                <a:sym typeface="Helvetica"/>
              </a:defRPr>
            </a:pPr>
            <a:r>
              <a:t>If processors request data at too high a rate, the memory system cannot keep up.</a:t>
            </a:r>
          </a:p>
          <a:p>
            <a:pPr defTabSz="416052">
              <a:defRPr sz="3822" b="1">
                <a:solidFill>
                  <a:srgbClr val="D53B0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amount of latency hiding helps this.</a:t>
            </a:r>
          </a:p>
          <a:p>
            <a:pPr defTabSz="416052">
              <a:defRPr sz="3822" b="1">
                <a:solidFill>
                  <a:srgbClr val="D53B0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16052">
              <a:defRPr sz="3822" b="1">
                <a:solidFill>
                  <a:srgbClr val="D53B0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16052">
              <a:defRPr sz="3822" b="1">
                <a:solidFill>
                  <a:srgbClr val="D53B0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16052">
              <a:defRPr sz="3822" b="1">
                <a:latin typeface="Helvetica"/>
                <a:ea typeface="Helvetica"/>
                <a:cs typeface="Helvetica"/>
                <a:sym typeface="Helvetica"/>
              </a:defRPr>
            </a:pPr>
            <a:r>
              <a:t>Overcoming bandwidth limits are a common challenge for</a:t>
            </a:r>
          </a:p>
          <a:p>
            <a:pPr defTabSz="416052">
              <a:defRPr sz="3822" b="1">
                <a:latin typeface="Helvetica"/>
                <a:ea typeface="Helvetica"/>
                <a:cs typeface="Helvetica"/>
                <a:sym typeface="Helvetica"/>
              </a:defRPr>
            </a:pPr>
            <a:r>
              <a:t>application developers on throughput-optimized systems.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Bandwidth is a Critical Resour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00735">
              <a:defRPr sz="10864"/>
            </a:pPr>
            <a:r>
              <a:t>Bandwidth is a </a:t>
            </a:r>
            <a:r>
              <a:rPr i="1">
                <a:latin typeface="Helvetica Neue"/>
                <a:ea typeface="Helvetica Neue"/>
                <a:cs typeface="Helvetica Neue"/>
                <a:sym typeface="Helvetica Neue"/>
              </a:rPr>
              <a:t>Critical</a:t>
            </a:r>
            <a:r>
              <a:t> Resource</a:t>
            </a:r>
          </a:p>
        </p:txBody>
      </p:sp>
      <p:sp>
        <p:nvSpPr>
          <p:cNvPr id="574" name="Performant parallel programs will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560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Performant parallel programs will:</a:t>
            </a:r>
          </a:p>
          <a:p>
            <a:pPr defTabSz="457200">
              <a:lnSpc>
                <a:spcPct val="120000"/>
              </a:lnSpc>
              <a:spcBef>
                <a:spcPts val="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Organize computation to fetch data from memory less often</a:t>
            </a:r>
          </a:p>
          <a:p>
            <a:pPr lvl="1" defTabSz="457200">
              <a:lnSpc>
                <a:spcPct val="120000"/>
              </a:lnSpc>
              <a:spcBef>
                <a:spcPts val="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Reuse data previously loaded by the same thread</a:t>
            </a:r>
          </a:p>
          <a:p>
            <a:pPr lvl="1" defTabSz="457200">
              <a:lnSpc>
                <a:spcPct val="120000"/>
              </a:lnSpc>
              <a:spcBef>
                <a:spcPts val="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Share data across threads </a:t>
            </a:r>
            <a:r>
              <a:rPr lang="en-CA" dirty="0"/>
              <a:t>through scratchpad </a:t>
            </a:r>
            <a:r>
              <a:rPr dirty="0"/>
              <a:t>(inter-thread cooperation)</a:t>
            </a:r>
            <a:endParaRPr lang="en-CA" dirty="0"/>
          </a:p>
          <a:p>
            <a:pPr lvl="1" defTabSz="457200">
              <a:lnSpc>
                <a:spcPct val="120000"/>
              </a:lnSpc>
              <a:spcBef>
                <a:spcPts val="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CA" dirty="0"/>
              <a:t>Access contiguous memory within the same warp (hardware managed memory coalescing)</a:t>
            </a:r>
            <a:endParaRPr dirty="0"/>
          </a:p>
          <a:p>
            <a:pPr defTabSz="457200">
              <a:lnSpc>
                <a:spcPct val="120000"/>
              </a:lnSpc>
              <a:spcBef>
                <a:spcPts val="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Request data less often (instead, do more arithmetic: it’s “free”)</a:t>
            </a:r>
          </a:p>
          <a:p>
            <a:pPr lvl="1" defTabSz="457200">
              <a:lnSpc>
                <a:spcPct val="120000"/>
              </a:lnSpc>
              <a:spcBef>
                <a:spcPts val="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Useful term: “arithmetic intensity” — ratio of math operations to data access operations in an instruction stream</a:t>
            </a:r>
          </a:p>
          <a:p>
            <a:pPr lvl="1" defTabSz="457200">
              <a:lnSpc>
                <a:spcPct val="120000"/>
              </a:lnSpc>
              <a:spcBef>
                <a:spcPts val="0"/>
              </a:spcBef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Main point: programs must have high arithmetic intensity to utilize modern processors efficiently</a:t>
            </a:r>
          </a:p>
        </p:txBody>
      </p:sp>
      <p:sp>
        <p:nvSpPr>
          <p:cNvPr id="5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Memory Spaces in GP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Memory Spaces in GPU</a:t>
            </a:r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grpSp>
        <p:nvGrpSpPr>
          <p:cNvPr id="585" name="Group"/>
          <p:cNvGrpSpPr/>
          <p:nvPr/>
        </p:nvGrpSpPr>
        <p:grpSpPr>
          <a:xfrm>
            <a:off x="13214842" y="3248228"/>
            <a:ext cx="10456177" cy="5117645"/>
            <a:chOff x="289928" y="-1"/>
            <a:chExt cx="10456176" cy="5117644"/>
          </a:xfrm>
        </p:grpSpPr>
        <p:grpSp>
          <p:nvGrpSpPr>
            <p:cNvPr id="582" name="Group"/>
            <p:cNvGrpSpPr/>
            <p:nvPr/>
          </p:nvGrpSpPr>
          <p:grpSpPr>
            <a:xfrm>
              <a:off x="289928" y="14311"/>
              <a:ext cx="10456176" cy="5103332"/>
              <a:chOff x="289928" y="0"/>
              <a:chExt cx="10456175" cy="5103330"/>
            </a:xfrm>
          </p:grpSpPr>
          <p:sp>
            <p:nvSpPr>
              <p:cNvPr id="579" name="Rectangle"/>
              <p:cNvSpPr/>
              <p:nvPr/>
            </p:nvSpPr>
            <p:spPr>
              <a:xfrm>
                <a:off x="2268705" y="0"/>
                <a:ext cx="8477398" cy="4923736"/>
              </a:xfrm>
              <a:prstGeom prst="rect">
                <a:avLst/>
              </a:prstGeom>
              <a:noFill/>
              <a:ln w="25400" cap="flat">
                <a:solidFill>
                  <a:srgbClr val="2D2D2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584200">
                  <a:defRPr sz="2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80" name="Rectangle"/>
              <p:cNvSpPr/>
              <p:nvPr/>
            </p:nvSpPr>
            <p:spPr>
              <a:xfrm>
                <a:off x="289928" y="179593"/>
                <a:ext cx="8477397" cy="492373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2D2D2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584200">
                  <a:defRPr sz="2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81" name="SM 1"/>
              <p:cNvSpPr txBox="1"/>
              <p:nvPr/>
            </p:nvSpPr>
            <p:spPr>
              <a:xfrm>
                <a:off x="7799966" y="211514"/>
                <a:ext cx="865862" cy="5461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defTabSz="584200">
                  <a:defRPr sz="2600" b="0">
                    <a:solidFill>
                      <a:srgbClr val="5E5E5E"/>
                    </a:solidFill>
                  </a:defRPr>
                </a:lvl1pPr>
              </a:lstStyle>
              <a:p>
                <a:r>
                  <a:rPr dirty="0"/>
                  <a:t>SM 1</a:t>
                </a:r>
              </a:p>
            </p:txBody>
          </p:sp>
        </p:grpSp>
        <p:sp>
          <p:nvSpPr>
            <p:cNvPr id="583" name="…"/>
            <p:cNvSpPr txBox="1"/>
            <p:nvPr/>
          </p:nvSpPr>
          <p:spPr>
            <a:xfrm>
              <a:off x="9361172" y="2189063"/>
              <a:ext cx="444501" cy="574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584200">
                <a:defRPr sz="2800"/>
              </a:lvl1pPr>
            </a:lstStyle>
            <a:p>
              <a:r>
                <a:t>…</a:t>
              </a:r>
            </a:p>
          </p:txBody>
        </p:sp>
        <p:sp>
          <p:nvSpPr>
            <p:cNvPr id="584" name="SM n"/>
            <p:cNvSpPr txBox="1"/>
            <p:nvPr/>
          </p:nvSpPr>
          <p:spPr>
            <a:xfrm>
              <a:off x="9812969" y="-1"/>
              <a:ext cx="865861" cy="546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584200">
                <a:defRPr sz="2600" b="0">
                  <a:solidFill>
                    <a:srgbClr val="5E5E5E"/>
                  </a:solidFill>
                </a:defRPr>
              </a:lvl1pPr>
            </a:lstStyle>
            <a:p>
              <a:r>
                <a:t>SM n</a:t>
              </a:r>
            </a:p>
          </p:txBody>
        </p:sp>
      </p:grpSp>
      <p:grpSp>
        <p:nvGrpSpPr>
          <p:cNvPr id="588" name="Group"/>
          <p:cNvGrpSpPr/>
          <p:nvPr/>
        </p:nvGrpSpPr>
        <p:grpSpPr>
          <a:xfrm>
            <a:off x="9404579" y="3615456"/>
            <a:ext cx="11167660" cy="4912860"/>
            <a:chOff x="0" y="0"/>
            <a:chExt cx="11167658" cy="4912859"/>
          </a:xfrm>
        </p:grpSpPr>
        <p:sp>
          <p:nvSpPr>
            <p:cNvPr id="586" name="Rectangle"/>
            <p:cNvSpPr/>
            <p:nvPr/>
          </p:nvSpPr>
          <p:spPr>
            <a:xfrm>
              <a:off x="0" y="0"/>
              <a:ext cx="11159927" cy="491286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D2D2D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sz="2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7" name="SM 0"/>
            <p:cNvSpPr txBox="1"/>
            <p:nvPr/>
          </p:nvSpPr>
          <p:spPr>
            <a:xfrm>
              <a:off x="10027811" y="11676"/>
              <a:ext cx="1139848" cy="544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584200">
                <a:defRPr sz="2600" b="0">
                  <a:solidFill>
                    <a:srgbClr val="5E5E5E"/>
                  </a:solidFill>
                </a:defRPr>
              </a:lvl1pPr>
            </a:lstStyle>
            <a:p>
              <a:r>
                <a:t>SM 0</a:t>
              </a:r>
            </a:p>
          </p:txBody>
        </p:sp>
      </p:grpSp>
      <p:sp>
        <p:nvSpPr>
          <p:cNvPr id="589" name="Compute Cores"/>
          <p:cNvSpPr/>
          <p:nvPr/>
        </p:nvSpPr>
        <p:spPr>
          <a:xfrm>
            <a:off x="9811664" y="3818259"/>
            <a:ext cx="9614426" cy="823263"/>
          </a:xfrm>
          <a:prstGeom prst="rect">
            <a:avLst/>
          </a:prstGeom>
          <a:ln w="25400">
            <a:solidFill>
              <a:srgbClr val="2D2D2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defTabSz="584200">
              <a:defRPr sz="25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Compute Cores</a:t>
            </a:r>
          </a:p>
        </p:txBody>
      </p:sp>
      <p:grpSp>
        <p:nvGrpSpPr>
          <p:cNvPr id="592" name="Group"/>
          <p:cNvGrpSpPr/>
          <p:nvPr/>
        </p:nvGrpSpPr>
        <p:grpSpPr>
          <a:xfrm>
            <a:off x="9445731" y="4793260"/>
            <a:ext cx="3616572" cy="3408436"/>
            <a:chOff x="0" y="0"/>
            <a:chExt cx="3616571" cy="3408434"/>
          </a:xfrm>
        </p:grpSpPr>
        <p:sp>
          <p:nvSpPr>
            <p:cNvPr id="590" name="Rectangle"/>
            <p:cNvSpPr/>
            <p:nvPr/>
          </p:nvSpPr>
          <p:spPr>
            <a:xfrm>
              <a:off x="301158" y="202213"/>
              <a:ext cx="3315414" cy="3206222"/>
            </a:xfrm>
            <a:prstGeom prst="rect">
              <a:avLst/>
            </a:prstGeom>
            <a:solidFill>
              <a:srgbClr val="F4BD41">
                <a:alpha val="493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b="0">
                  <a:solidFill>
                    <a:srgbClr val="474747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91" name="Register File (fast)"/>
            <p:cNvSpPr txBox="1"/>
            <p:nvPr/>
          </p:nvSpPr>
          <p:spPr>
            <a:xfrm>
              <a:off x="0" y="0"/>
              <a:ext cx="3368824" cy="7842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584200">
                <a:defRPr sz="2500">
                  <a:solidFill>
                    <a:srgbClr val="474747"/>
                  </a:solidFill>
                </a:defRPr>
              </a:lvl1pPr>
            </a:lstStyle>
            <a:p>
              <a:r>
                <a:t>Register File (fast)</a:t>
              </a:r>
            </a:p>
          </p:txBody>
        </p:sp>
      </p:grpSp>
      <p:grpSp>
        <p:nvGrpSpPr>
          <p:cNvPr id="595" name="Group"/>
          <p:cNvGrpSpPr/>
          <p:nvPr/>
        </p:nvGrpSpPr>
        <p:grpSpPr>
          <a:xfrm>
            <a:off x="13111331" y="4736495"/>
            <a:ext cx="3506388" cy="3457320"/>
            <a:chOff x="0" y="0"/>
            <a:chExt cx="3506387" cy="3457318"/>
          </a:xfrm>
        </p:grpSpPr>
        <p:sp>
          <p:nvSpPr>
            <p:cNvPr id="593" name="Rectangle"/>
            <p:cNvSpPr/>
            <p:nvPr/>
          </p:nvSpPr>
          <p:spPr>
            <a:xfrm>
              <a:off x="82081" y="266734"/>
              <a:ext cx="3398448" cy="3190585"/>
            </a:xfrm>
            <a:prstGeom prst="rect">
              <a:avLst/>
            </a:prstGeom>
            <a:solidFill>
              <a:srgbClr val="018BA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584200">
                <a:defRPr b="0">
                  <a:solidFill>
                    <a:srgbClr val="474747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94" name="Shared Memory (med)"/>
            <p:cNvSpPr txBox="1"/>
            <p:nvPr/>
          </p:nvSpPr>
          <p:spPr>
            <a:xfrm>
              <a:off x="0" y="0"/>
              <a:ext cx="3506388" cy="881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584200">
                <a:defRPr sz="2500">
                  <a:solidFill>
                    <a:srgbClr val="474747"/>
                  </a:solidFill>
                </a:defRPr>
              </a:lvl1pPr>
            </a:lstStyle>
            <a:p>
              <a:r>
                <a:t>Shared Memory (med)</a:t>
              </a:r>
            </a:p>
          </p:txBody>
        </p:sp>
      </p:grpSp>
      <p:sp>
        <p:nvSpPr>
          <p:cNvPr id="596" name="Rectangle"/>
          <p:cNvSpPr/>
          <p:nvPr/>
        </p:nvSpPr>
        <p:spPr>
          <a:xfrm>
            <a:off x="9403035" y="10608696"/>
            <a:ext cx="14466115" cy="1637075"/>
          </a:xfrm>
          <a:prstGeom prst="rect">
            <a:avLst/>
          </a:prstGeom>
          <a:solidFill>
            <a:srgbClr val="012B5C">
              <a:alpha val="86017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7" name="Device Memory (slow++)"/>
          <p:cNvSpPr txBox="1"/>
          <p:nvPr/>
        </p:nvSpPr>
        <p:spPr>
          <a:xfrm>
            <a:off x="14561418" y="11203238"/>
            <a:ext cx="4149348" cy="44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defTabSz="584200">
              <a:defRPr sz="2500">
                <a:solidFill>
                  <a:srgbClr val="FFFFFF"/>
                </a:solidFill>
              </a:defRPr>
            </a:lvl1pPr>
          </a:lstStyle>
          <a:p>
            <a:r>
              <a:t>Device Memory (slow++)</a:t>
            </a:r>
          </a:p>
        </p:txBody>
      </p:sp>
      <p:sp>
        <p:nvSpPr>
          <p:cNvPr id="598" name="Per thread"/>
          <p:cNvSpPr txBox="1"/>
          <p:nvPr/>
        </p:nvSpPr>
        <p:spPr>
          <a:xfrm>
            <a:off x="10459000" y="6296998"/>
            <a:ext cx="1924178" cy="53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584200">
              <a:defRPr b="0">
                <a:solidFill>
                  <a:srgbClr val="47474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Per </a:t>
            </a:r>
            <a:r>
              <a:rPr u="sng"/>
              <a:t>thread</a:t>
            </a:r>
          </a:p>
        </p:txBody>
      </p:sp>
      <p:sp>
        <p:nvSpPr>
          <p:cNvPr id="599" name="Per thread block"/>
          <p:cNvSpPr txBox="1"/>
          <p:nvPr/>
        </p:nvSpPr>
        <p:spPr>
          <a:xfrm>
            <a:off x="13365988" y="6296998"/>
            <a:ext cx="2997074" cy="53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584200">
              <a:defRPr b="0">
                <a:solidFill>
                  <a:srgbClr val="47474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Per </a:t>
            </a:r>
            <a:r>
              <a:rPr u="sng"/>
              <a:t>thread block</a:t>
            </a:r>
          </a:p>
        </p:txBody>
      </p:sp>
      <p:sp>
        <p:nvSpPr>
          <p:cNvPr id="600" name="Rectangle"/>
          <p:cNvSpPr/>
          <p:nvPr/>
        </p:nvSpPr>
        <p:spPr>
          <a:xfrm>
            <a:off x="16721199" y="5003229"/>
            <a:ext cx="3463457" cy="3189028"/>
          </a:xfrm>
          <a:prstGeom prst="rect">
            <a:avLst/>
          </a:prstGeom>
          <a:solidFill>
            <a:srgbClr val="A5A5A5">
              <a:alpha val="68926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b="0">
                <a:solidFill>
                  <a:srgbClr val="47474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1" name="L1 Cache (Slow)"/>
          <p:cNvSpPr txBox="1"/>
          <p:nvPr/>
        </p:nvSpPr>
        <p:spPr>
          <a:xfrm>
            <a:off x="16525574" y="4936788"/>
            <a:ext cx="3018339" cy="577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defTabSz="584200">
              <a:defRPr sz="2500">
                <a:solidFill>
                  <a:srgbClr val="474747"/>
                </a:solidFill>
              </a:defRPr>
            </a:lvl1pPr>
          </a:lstStyle>
          <a:p>
            <a:r>
              <a:t>L1 Cache (Slow)</a:t>
            </a:r>
          </a:p>
        </p:txBody>
      </p:sp>
      <p:sp>
        <p:nvSpPr>
          <p:cNvPr id="602" name="All resident threads"/>
          <p:cNvSpPr txBox="1"/>
          <p:nvPr/>
        </p:nvSpPr>
        <p:spPr>
          <a:xfrm>
            <a:off x="16714163" y="6296998"/>
            <a:ext cx="3484373" cy="53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defTabSz="584200">
              <a:defRPr b="0">
                <a:solidFill>
                  <a:srgbClr val="474747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All </a:t>
            </a:r>
            <a:r>
              <a:rPr u="sng"/>
              <a:t>resident</a:t>
            </a:r>
            <a:r>
              <a:t> threads</a:t>
            </a:r>
          </a:p>
        </p:txBody>
      </p:sp>
      <p:sp>
        <p:nvSpPr>
          <p:cNvPr id="603" name="Rectangle"/>
          <p:cNvSpPr/>
          <p:nvPr/>
        </p:nvSpPr>
        <p:spPr>
          <a:xfrm>
            <a:off x="9403035" y="8749969"/>
            <a:ext cx="14466115" cy="1637075"/>
          </a:xfrm>
          <a:prstGeom prst="rect">
            <a:avLst/>
          </a:prstGeom>
          <a:solidFill>
            <a:srgbClr val="5D7E39">
              <a:alpha val="79057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584200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4" name="L2 Cache (slow+)"/>
          <p:cNvSpPr txBox="1"/>
          <p:nvPr/>
        </p:nvSpPr>
        <p:spPr>
          <a:xfrm>
            <a:off x="14561418" y="9412624"/>
            <a:ext cx="4149348" cy="44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/>
          <a:lstStyle>
            <a:lvl1pPr defTabSz="584200">
              <a:defRPr sz="2500">
                <a:solidFill>
                  <a:srgbClr val="FFFFFF"/>
                </a:solidFill>
              </a:defRPr>
            </a:lvl1pPr>
          </a:lstStyle>
          <a:p>
            <a:r>
              <a:t>L2 Cache (slow+)</a:t>
            </a:r>
          </a:p>
        </p:txBody>
      </p:sp>
      <p:sp>
        <p:nvSpPr>
          <p:cNvPr id="605" name="Line"/>
          <p:cNvSpPr/>
          <p:nvPr/>
        </p:nvSpPr>
        <p:spPr>
          <a:xfrm>
            <a:off x="520161" y="8639142"/>
            <a:ext cx="23343678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6" name="On-chip:…"/>
          <p:cNvSpPr txBox="1"/>
          <p:nvPr/>
        </p:nvSpPr>
        <p:spPr>
          <a:xfrm>
            <a:off x="624830" y="3470655"/>
            <a:ext cx="7942880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800"/>
            </a:pPr>
            <a:r>
              <a:rPr dirty="0"/>
              <a:t>On-chip:</a:t>
            </a:r>
          </a:p>
          <a:p>
            <a:pPr marL="396874" indent="-396874" algn="l">
              <a:buSzPct val="125000"/>
              <a:buChar char="-"/>
              <a:defRPr sz="3800" b="0"/>
            </a:pPr>
            <a:r>
              <a:rPr dirty="0"/>
              <a:t>Register file </a:t>
            </a:r>
          </a:p>
          <a:p>
            <a:pPr marL="1031875" lvl="1" indent="-396875" algn="l">
              <a:buSzPct val="125000"/>
              <a:buChar char="-"/>
              <a:defRPr sz="3800" b="0"/>
            </a:pPr>
            <a:r>
              <a:rPr dirty="0"/>
              <a:t>Usage determined by compiler</a:t>
            </a:r>
          </a:p>
          <a:p>
            <a:pPr marL="1031875" lvl="1" indent="-396875" algn="l">
              <a:buSzPct val="125000"/>
              <a:buChar char="-"/>
              <a:defRPr sz="3800" b="0"/>
            </a:pPr>
            <a:r>
              <a:rPr dirty="0"/>
              <a:t>Spills go to local memory</a:t>
            </a:r>
          </a:p>
          <a:p>
            <a:pPr marL="396874" indent="-396874" algn="l">
              <a:buSzPct val="125000"/>
              <a:buChar char="-"/>
              <a:defRPr sz="3800" b="0"/>
            </a:pPr>
            <a:r>
              <a:rPr dirty="0"/>
              <a:t>Shared memory, </a:t>
            </a:r>
            <a:r>
              <a:rPr lang="en-US" dirty="0"/>
              <a:t>i.e.</a:t>
            </a:r>
            <a:r>
              <a:rPr dirty="0"/>
              <a:t> scratchpad</a:t>
            </a:r>
          </a:p>
          <a:p>
            <a:pPr marL="1031875" lvl="1" indent="-396875" algn="l">
              <a:buSzPct val="125000"/>
              <a:buChar char="-"/>
              <a:defRPr sz="3800" b="0"/>
            </a:pPr>
            <a:r>
              <a:rPr dirty="0"/>
              <a:t>Programmer managed</a:t>
            </a:r>
          </a:p>
          <a:p>
            <a:pPr marL="1031875" lvl="1" indent="-396875" algn="l">
              <a:buSzPct val="125000"/>
              <a:buChar char="-"/>
              <a:defRPr sz="3800" b="0"/>
            </a:pPr>
            <a:r>
              <a:rPr dirty="0"/>
              <a:t>Bank conflicts</a:t>
            </a:r>
          </a:p>
          <a:p>
            <a:pPr marL="396874" indent="-396874" algn="l">
              <a:buSzPct val="125000"/>
              <a:buChar char="-"/>
              <a:defRPr sz="3800" b="0"/>
            </a:pPr>
            <a:r>
              <a:rPr dirty="0"/>
              <a:t>L1 cache</a:t>
            </a:r>
          </a:p>
        </p:txBody>
      </p:sp>
      <p:sp>
        <p:nvSpPr>
          <p:cNvPr id="607" name="Off-chip:…"/>
          <p:cNvSpPr txBox="1"/>
          <p:nvPr/>
        </p:nvSpPr>
        <p:spPr>
          <a:xfrm>
            <a:off x="507042" y="8749968"/>
            <a:ext cx="10623101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3500"/>
            </a:pPr>
            <a:r>
              <a:rPr dirty="0"/>
              <a:t>Off-chip:</a:t>
            </a:r>
          </a:p>
          <a:p>
            <a:pPr marL="396875" indent="-396875" algn="l">
              <a:buSzPct val="125000"/>
              <a:buChar char="-"/>
              <a:defRPr sz="3500" b="0"/>
            </a:pPr>
            <a:r>
              <a:rPr dirty="0"/>
              <a:t>L2 cache</a:t>
            </a:r>
          </a:p>
          <a:p>
            <a:pPr marL="1031875" lvl="1" indent="-396875" algn="l">
              <a:buSzPct val="125000"/>
              <a:buChar char="-"/>
              <a:defRPr sz="3500" b="0"/>
            </a:pPr>
            <a:r>
              <a:rPr dirty="0"/>
              <a:t>Bandwidth filter for DRAM rather than</a:t>
            </a:r>
            <a:br>
              <a:rPr dirty="0"/>
            </a:br>
            <a:r>
              <a:rPr dirty="0"/>
              <a:t>reducing latency as in CPUs</a:t>
            </a:r>
          </a:p>
          <a:p>
            <a:pPr marL="396875" indent="-396875" algn="l">
              <a:buSzPct val="125000"/>
              <a:buChar char="-"/>
              <a:defRPr sz="3500" b="0"/>
            </a:pPr>
            <a:r>
              <a:rPr dirty="0"/>
              <a:t>Device memory (DRAM)</a:t>
            </a:r>
          </a:p>
          <a:p>
            <a:pPr marL="1031875" lvl="1" indent="-396875" algn="l">
              <a:buSzPct val="125000"/>
              <a:buChar char="-"/>
              <a:defRPr sz="3500" b="0"/>
            </a:pPr>
            <a:r>
              <a:rPr dirty="0"/>
              <a:t>Several spaces: global memory, </a:t>
            </a:r>
            <a:br>
              <a:rPr dirty="0"/>
            </a:br>
            <a:r>
              <a:rPr dirty="0"/>
              <a:t>texture memory, local memory</a:t>
            </a:r>
            <a:endParaRPr lang="en-CA" dirty="0"/>
          </a:p>
          <a:p>
            <a:pPr marL="1031875" lvl="1" indent="-396875" algn="l">
              <a:buSzPct val="125000"/>
              <a:buChar char="-"/>
              <a:defRPr sz="3500" b="0"/>
            </a:pPr>
            <a:r>
              <a:rPr lang="en-CA" dirty="0"/>
              <a:t>Different spaces have different caching policies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0" animBg="1" advAuto="0"/>
      <p:bldP spid="595" grpId="0" animBg="1" advAuto="0"/>
      <p:bldP spid="598" grpId="0" animBg="1" advAuto="0"/>
      <p:bldP spid="599" grpId="0" animBg="1" advAuto="0"/>
      <p:bldP spid="602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985308" y="13082692"/>
            <a:ext cx="836789" cy="156633"/>
          </a:xfrm>
          <a:custGeom>
            <a:avLst/>
            <a:gdLst/>
            <a:ahLst/>
            <a:cxnLst/>
            <a:rect l="l" t="t" r="r" b="b"/>
            <a:pathLst>
              <a:path w="376554" h="70485">
                <a:moveTo>
                  <a:pt x="176402" y="0"/>
                </a:moveTo>
                <a:lnTo>
                  <a:pt x="156590" y="0"/>
                </a:lnTo>
                <a:lnTo>
                  <a:pt x="156590" y="70103"/>
                </a:lnTo>
                <a:lnTo>
                  <a:pt x="176402" y="70103"/>
                </a:lnTo>
                <a:lnTo>
                  <a:pt x="176402" y="0"/>
                </a:lnTo>
                <a:close/>
              </a:path>
              <a:path w="376554" h="70485">
                <a:moveTo>
                  <a:pt x="35686" y="0"/>
                </a:moveTo>
                <a:lnTo>
                  <a:pt x="0" y="0"/>
                </a:lnTo>
                <a:lnTo>
                  <a:pt x="0" y="70103"/>
                </a:lnTo>
                <a:lnTo>
                  <a:pt x="20065" y="70103"/>
                </a:lnTo>
                <a:lnTo>
                  <a:pt x="20065" y="15595"/>
                </a:lnTo>
                <a:lnTo>
                  <a:pt x="67964" y="15595"/>
                </a:lnTo>
                <a:lnTo>
                  <a:pt x="67816" y="14787"/>
                </a:lnTo>
                <a:lnTo>
                  <a:pt x="59801" y="5308"/>
                </a:lnTo>
                <a:lnTo>
                  <a:pt x="48523" y="1011"/>
                </a:lnTo>
                <a:lnTo>
                  <a:pt x="35686" y="0"/>
                </a:lnTo>
                <a:close/>
              </a:path>
              <a:path w="376554" h="70485">
                <a:moveTo>
                  <a:pt x="67964" y="15595"/>
                </a:moveTo>
                <a:lnTo>
                  <a:pt x="20065" y="15595"/>
                </a:lnTo>
                <a:lnTo>
                  <a:pt x="35686" y="15747"/>
                </a:lnTo>
                <a:lnTo>
                  <a:pt x="40766" y="15747"/>
                </a:lnTo>
                <a:lnTo>
                  <a:pt x="44322" y="16929"/>
                </a:lnTo>
                <a:lnTo>
                  <a:pt x="46862" y="19608"/>
                </a:lnTo>
                <a:lnTo>
                  <a:pt x="50037" y="22872"/>
                </a:lnTo>
                <a:lnTo>
                  <a:pt x="51434" y="28371"/>
                </a:lnTo>
                <a:lnTo>
                  <a:pt x="51434" y="70103"/>
                </a:lnTo>
                <a:lnTo>
                  <a:pt x="70865" y="70103"/>
                </a:lnTo>
                <a:lnTo>
                  <a:pt x="70865" y="31343"/>
                </a:lnTo>
                <a:lnTo>
                  <a:pt x="67964" y="15595"/>
                </a:lnTo>
                <a:close/>
              </a:path>
              <a:path w="376554" h="70485">
                <a:moveTo>
                  <a:pt x="216407" y="0"/>
                </a:moveTo>
                <a:lnTo>
                  <a:pt x="188467" y="0"/>
                </a:lnTo>
                <a:lnTo>
                  <a:pt x="188467" y="70103"/>
                </a:lnTo>
                <a:lnTo>
                  <a:pt x="220979" y="70103"/>
                </a:lnTo>
                <a:lnTo>
                  <a:pt x="231842" y="69563"/>
                </a:lnTo>
                <a:lnTo>
                  <a:pt x="253237" y="55244"/>
                </a:lnTo>
                <a:lnTo>
                  <a:pt x="208406" y="55244"/>
                </a:lnTo>
                <a:lnTo>
                  <a:pt x="208406" y="15303"/>
                </a:lnTo>
                <a:lnTo>
                  <a:pt x="253036" y="15303"/>
                </a:lnTo>
                <a:lnTo>
                  <a:pt x="250316" y="11734"/>
                </a:lnTo>
                <a:lnTo>
                  <a:pt x="244215" y="5765"/>
                </a:lnTo>
                <a:lnTo>
                  <a:pt x="236648" y="2190"/>
                </a:lnTo>
                <a:lnTo>
                  <a:pt x="227439" y="454"/>
                </a:lnTo>
                <a:lnTo>
                  <a:pt x="216407" y="0"/>
                </a:lnTo>
                <a:close/>
              </a:path>
              <a:path w="376554" h="70485">
                <a:moveTo>
                  <a:pt x="253036" y="15303"/>
                </a:moveTo>
                <a:lnTo>
                  <a:pt x="216915" y="15303"/>
                </a:lnTo>
                <a:lnTo>
                  <a:pt x="225307" y="16385"/>
                </a:lnTo>
                <a:lnTo>
                  <a:pt x="231759" y="19848"/>
                </a:lnTo>
                <a:lnTo>
                  <a:pt x="235900" y="26013"/>
                </a:lnTo>
                <a:lnTo>
                  <a:pt x="237362" y="35204"/>
                </a:lnTo>
                <a:lnTo>
                  <a:pt x="235900" y="44411"/>
                </a:lnTo>
                <a:lnTo>
                  <a:pt x="231759" y="50625"/>
                </a:lnTo>
                <a:lnTo>
                  <a:pt x="225307" y="54138"/>
                </a:lnTo>
                <a:lnTo>
                  <a:pt x="216915" y="55244"/>
                </a:lnTo>
                <a:lnTo>
                  <a:pt x="253237" y="55244"/>
                </a:lnTo>
                <a:lnTo>
                  <a:pt x="254920" y="50757"/>
                </a:lnTo>
                <a:lnTo>
                  <a:pt x="256309" y="43724"/>
                </a:lnTo>
                <a:lnTo>
                  <a:pt x="256793" y="35940"/>
                </a:lnTo>
                <a:lnTo>
                  <a:pt x="256793" y="25996"/>
                </a:lnTo>
                <a:lnTo>
                  <a:pt x="254507" y="17233"/>
                </a:lnTo>
                <a:lnTo>
                  <a:pt x="253036" y="15303"/>
                </a:lnTo>
                <a:close/>
              </a:path>
              <a:path w="376554" h="70485">
                <a:moveTo>
                  <a:pt x="95250" y="0"/>
                </a:moveTo>
                <a:lnTo>
                  <a:pt x="73786" y="0"/>
                </a:lnTo>
                <a:lnTo>
                  <a:pt x="96519" y="70103"/>
                </a:lnTo>
                <a:lnTo>
                  <a:pt x="125221" y="70103"/>
                </a:lnTo>
                <a:lnTo>
                  <a:pt x="129994" y="55549"/>
                </a:lnTo>
                <a:lnTo>
                  <a:pt x="111251" y="55549"/>
                </a:lnTo>
                <a:lnTo>
                  <a:pt x="95250" y="0"/>
                </a:lnTo>
                <a:close/>
              </a:path>
              <a:path w="376554" h="70485">
                <a:moveTo>
                  <a:pt x="148208" y="0"/>
                </a:moveTo>
                <a:lnTo>
                  <a:pt x="127888" y="0"/>
                </a:lnTo>
                <a:lnTo>
                  <a:pt x="111251" y="55549"/>
                </a:lnTo>
                <a:lnTo>
                  <a:pt x="129994" y="55549"/>
                </a:lnTo>
                <a:lnTo>
                  <a:pt x="148208" y="0"/>
                </a:lnTo>
                <a:close/>
              </a:path>
              <a:path w="376554" h="70485">
                <a:moveTo>
                  <a:pt x="286003" y="0"/>
                </a:moveTo>
                <a:lnTo>
                  <a:pt x="266064" y="0"/>
                </a:lnTo>
                <a:lnTo>
                  <a:pt x="266064" y="70103"/>
                </a:lnTo>
                <a:lnTo>
                  <a:pt x="286003" y="70103"/>
                </a:lnTo>
                <a:lnTo>
                  <a:pt x="286003" y="0"/>
                </a:lnTo>
                <a:close/>
              </a:path>
              <a:path w="376554" h="70485">
                <a:moveTo>
                  <a:pt x="348487" y="152"/>
                </a:moveTo>
                <a:lnTo>
                  <a:pt x="321944" y="152"/>
                </a:lnTo>
                <a:lnTo>
                  <a:pt x="294131" y="70103"/>
                </a:lnTo>
                <a:lnTo>
                  <a:pt x="313689" y="70103"/>
                </a:lnTo>
                <a:lnTo>
                  <a:pt x="318134" y="57772"/>
                </a:lnTo>
                <a:lnTo>
                  <a:pt x="371502" y="57772"/>
                </a:lnTo>
                <a:lnTo>
                  <a:pt x="366637" y="45592"/>
                </a:lnTo>
                <a:lnTo>
                  <a:pt x="322325" y="45592"/>
                </a:lnTo>
                <a:lnTo>
                  <a:pt x="334771" y="12915"/>
                </a:lnTo>
                <a:lnTo>
                  <a:pt x="353585" y="12915"/>
                </a:lnTo>
                <a:lnTo>
                  <a:pt x="348487" y="152"/>
                </a:lnTo>
                <a:close/>
              </a:path>
              <a:path w="376554" h="70485">
                <a:moveTo>
                  <a:pt x="371502" y="57772"/>
                </a:moveTo>
                <a:lnTo>
                  <a:pt x="351027" y="57772"/>
                </a:lnTo>
                <a:lnTo>
                  <a:pt x="355218" y="70103"/>
                </a:lnTo>
                <a:lnTo>
                  <a:pt x="376427" y="70103"/>
                </a:lnTo>
                <a:lnTo>
                  <a:pt x="371502" y="57772"/>
                </a:lnTo>
                <a:close/>
              </a:path>
              <a:path w="376554" h="70485">
                <a:moveTo>
                  <a:pt x="353585" y="12915"/>
                </a:moveTo>
                <a:lnTo>
                  <a:pt x="334771" y="12915"/>
                </a:lnTo>
                <a:lnTo>
                  <a:pt x="346836" y="45592"/>
                </a:lnTo>
                <a:lnTo>
                  <a:pt x="366637" y="45592"/>
                </a:lnTo>
                <a:lnTo>
                  <a:pt x="353585" y="12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6667"/>
          </a:p>
        </p:txBody>
      </p:sp>
      <p:sp>
        <p:nvSpPr>
          <p:cNvPr id="4" name="object 4"/>
          <p:cNvSpPr/>
          <p:nvPr/>
        </p:nvSpPr>
        <p:spPr>
          <a:xfrm>
            <a:off x="22565358" y="13035280"/>
            <a:ext cx="358987" cy="240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67"/>
          </a:p>
        </p:txBody>
      </p:sp>
      <p:sp>
        <p:nvSpPr>
          <p:cNvPr id="5" name="object 5"/>
          <p:cNvSpPr/>
          <p:nvPr/>
        </p:nvSpPr>
        <p:spPr>
          <a:xfrm>
            <a:off x="0" y="6465147"/>
            <a:ext cx="7535333" cy="3079044"/>
          </a:xfrm>
          <a:custGeom>
            <a:avLst/>
            <a:gdLst/>
            <a:ahLst/>
            <a:cxnLst/>
            <a:rect l="l" t="t" r="r" b="b"/>
            <a:pathLst>
              <a:path w="3390900" h="1385570">
                <a:moveTo>
                  <a:pt x="0" y="1385316"/>
                </a:moveTo>
                <a:lnTo>
                  <a:pt x="3390900" y="1385316"/>
                </a:lnTo>
                <a:lnTo>
                  <a:pt x="3390900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solidFill>
            <a:srgbClr val="76B800"/>
          </a:solidFill>
        </p:spPr>
        <p:txBody>
          <a:bodyPr wrap="square" lIns="0" tIns="0" rIns="0" bIns="0" rtlCol="0"/>
          <a:lstStyle/>
          <a:p>
            <a:endParaRPr sz="6667"/>
          </a:p>
        </p:txBody>
      </p:sp>
      <p:sp>
        <p:nvSpPr>
          <p:cNvPr id="6" name="object 6"/>
          <p:cNvSpPr txBox="1"/>
          <p:nvPr/>
        </p:nvSpPr>
        <p:spPr>
          <a:xfrm>
            <a:off x="1052801" y="4104075"/>
            <a:ext cx="4796367" cy="1608702"/>
          </a:xfrm>
          <a:prstGeom prst="rect">
            <a:avLst/>
          </a:prstGeom>
        </p:spPr>
        <p:txBody>
          <a:bodyPr vert="horz" wrap="square" lIns="0" tIns="119944" rIns="0" bIns="0" rtlCol="0">
            <a:spAutoFit/>
          </a:bodyPr>
          <a:lstStyle/>
          <a:p>
            <a:pPr marL="982121" marR="11289" indent="-955313">
              <a:lnSpc>
                <a:spcPts val="5755"/>
              </a:lnSpc>
              <a:spcBef>
                <a:spcPts val="944"/>
              </a:spcBef>
            </a:pPr>
            <a:r>
              <a:rPr sz="5333" dirty="0">
                <a:latin typeface="Trebuchet MS"/>
                <a:cs typeface="Trebuchet MS"/>
              </a:rPr>
              <a:t>21B</a:t>
            </a:r>
            <a:r>
              <a:rPr sz="5333" spc="-144" dirty="0">
                <a:latin typeface="Trebuchet MS"/>
                <a:cs typeface="Trebuchet MS"/>
              </a:rPr>
              <a:t> </a:t>
            </a:r>
            <a:r>
              <a:rPr sz="5333" spc="-11" dirty="0">
                <a:latin typeface="Trebuchet MS"/>
                <a:cs typeface="Trebuchet MS"/>
              </a:rPr>
              <a:t>transistors  </a:t>
            </a:r>
            <a:r>
              <a:rPr sz="5333" dirty="0">
                <a:latin typeface="Trebuchet MS"/>
                <a:cs typeface="Trebuchet MS"/>
              </a:rPr>
              <a:t>815</a:t>
            </a:r>
            <a:r>
              <a:rPr sz="5333" spc="22" dirty="0">
                <a:latin typeface="Trebuchet MS"/>
                <a:cs typeface="Trebuchet MS"/>
              </a:rPr>
              <a:t> </a:t>
            </a:r>
            <a:r>
              <a:rPr sz="5333" spc="-11" dirty="0">
                <a:latin typeface="Trebuchet MS"/>
                <a:cs typeface="Trebuchet MS"/>
              </a:rPr>
              <a:t>mm</a:t>
            </a:r>
            <a:r>
              <a:rPr sz="5333" spc="-16" baseline="24305" dirty="0">
                <a:latin typeface="Trebuchet MS"/>
                <a:cs typeface="Trebuchet MS"/>
              </a:rPr>
              <a:t>2</a:t>
            </a:r>
            <a:endParaRPr sz="5333" baseline="24305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174" y="6807482"/>
            <a:ext cx="5595056" cy="2336822"/>
          </a:xfrm>
          <a:prstGeom prst="rect">
            <a:avLst/>
          </a:prstGeom>
        </p:spPr>
        <p:txBody>
          <a:bodyPr vert="horz" wrap="square" lIns="0" tIns="28222" rIns="0" bIns="0" rtlCol="0">
            <a:spAutoFit/>
          </a:bodyPr>
          <a:lstStyle/>
          <a:p>
            <a:pPr>
              <a:lnSpc>
                <a:spcPts val="6078"/>
              </a:lnSpc>
              <a:spcBef>
                <a:spcPts val="222"/>
              </a:spcBef>
            </a:pPr>
            <a:r>
              <a:rPr sz="5333" dirty="0">
                <a:solidFill>
                  <a:srgbClr val="FFFFFF"/>
                </a:solidFill>
                <a:latin typeface="Trebuchet MS"/>
                <a:cs typeface="Trebuchet MS"/>
              </a:rPr>
              <a:t>80 </a:t>
            </a:r>
            <a:r>
              <a:rPr sz="5333" spc="-11" dirty="0">
                <a:solidFill>
                  <a:srgbClr val="FFFFFF"/>
                </a:solidFill>
                <a:latin typeface="Trebuchet MS"/>
                <a:cs typeface="Trebuchet MS"/>
              </a:rPr>
              <a:t>SM</a:t>
            </a:r>
            <a:endParaRPr sz="5333">
              <a:latin typeface="Trebuchet MS"/>
              <a:cs typeface="Trebuchet MS"/>
            </a:endParaRPr>
          </a:p>
          <a:p>
            <a:pPr>
              <a:lnSpc>
                <a:spcPts val="5755"/>
              </a:lnSpc>
            </a:pPr>
            <a:r>
              <a:rPr sz="5333" spc="-11" dirty="0">
                <a:solidFill>
                  <a:srgbClr val="FFFFFF"/>
                </a:solidFill>
                <a:latin typeface="Trebuchet MS"/>
                <a:cs typeface="Trebuchet MS"/>
              </a:rPr>
              <a:t>5120 </a:t>
            </a:r>
            <a:r>
              <a:rPr sz="5333" dirty="0">
                <a:solidFill>
                  <a:srgbClr val="FFFFFF"/>
                </a:solidFill>
                <a:latin typeface="Trebuchet MS"/>
                <a:cs typeface="Trebuchet MS"/>
              </a:rPr>
              <a:t>CUDA</a:t>
            </a:r>
            <a:r>
              <a:rPr sz="5333" spc="-15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33" spc="-11" dirty="0">
                <a:solidFill>
                  <a:srgbClr val="FFFFFF"/>
                </a:solidFill>
                <a:latin typeface="Trebuchet MS"/>
                <a:cs typeface="Trebuchet MS"/>
              </a:rPr>
              <a:t>Cores</a:t>
            </a:r>
            <a:endParaRPr sz="5333">
              <a:latin typeface="Trebuchet MS"/>
              <a:cs typeface="Trebuchet MS"/>
            </a:endParaRPr>
          </a:p>
          <a:p>
            <a:pPr>
              <a:lnSpc>
                <a:spcPts val="6078"/>
              </a:lnSpc>
            </a:pPr>
            <a:r>
              <a:rPr sz="5333" spc="-11" dirty="0">
                <a:solidFill>
                  <a:srgbClr val="FFFFFF"/>
                </a:solidFill>
                <a:latin typeface="Trebuchet MS"/>
                <a:cs typeface="Trebuchet MS"/>
              </a:rPr>
              <a:t>640 Tensor</a:t>
            </a:r>
            <a:r>
              <a:rPr sz="5333" spc="-11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5333" spc="-11" dirty="0">
                <a:solidFill>
                  <a:srgbClr val="FFFFFF"/>
                </a:solidFill>
                <a:latin typeface="Trebuchet MS"/>
                <a:cs typeface="Trebuchet MS"/>
              </a:rPr>
              <a:t>Cores</a:t>
            </a:r>
            <a:endParaRPr sz="533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187" y="10242183"/>
            <a:ext cx="5297311" cy="2336822"/>
          </a:xfrm>
          <a:prstGeom prst="rect">
            <a:avLst/>
          </a:prstGeom>
        </p:spPr>
        <p:txBody>
          <a:bodyPr vert="horz" wrap="square" lIns="0" tIns="28222" rIns="0" bIns="0" rtlCol="0">
            <a:spAutoFit/>
          </a:bodyPr>
          <a:lstStyle/>
          <a:p>
            <a:pPr>
              <a:lnSpc>
                <a:spcPts val="6078"/>
              </a:lnSpc>
              <a:spcBef>
                <a:spcPts val="222"/>
              </a:spcBef>
            </a:pPr>
            <a:r>
              <a:rPr sz="5333" spc="-11" dirty="0">
                <a:latin typeface="Trebuchet MS"/>
                <a:cs typeface="Trebuchet MS"/>
              </a:rPr>
              <a:t>16</a:t>
            </a:r>
            <a:r>
              <a:rPr lang="en-US" sz="5333" spc="-11" dirty="0">
                <a:latin typeface="Trebuchet MS"/>
                <a:cs typeface="Trebuchet MS"/>
              </a:rPr>
              <a:t>/32</a:t>
            </a:r>
            <a:r>
              <a:rPr sz="5333" spc="-11" dirty="0">
                <a:latin typeface="Trebuchet MS"/>
                <a:cs typeface="Trebuchet MS"/>
              </a:rPr>
              <a:t> GB</a:t>
            </a:r>
            <a:r>
              <a:rPr sz="5333" spc="-33" dirty="0">
                <a:latin typeface="Trebuchet MS"/>
                <a:cs typeface="Trebuchet MS"/>
              </a:rPr>
              <a:t> </a:t>
            </a:r>
            <a:r>
              <a:rPr sz="5333" dirty="0">
                <a:latin typeface="Trebuchet MS"/>
                <a:cs typeface="Trebuchet MS"/>
              </a:rPr>
              <a:t>HBM2</a:t>
            </a:r>
          </a:p>
          <a:p>
            <a:pPr marL="2822">
              <a:lnSpc>
                <a:spcPts val="5767"/>
              </a:lnSpc>
            </a:pPr>
            <a:r>
              <a:rPr sz="5333" spc="-11" dirty="0">
                <a:latin typeface="Trebuchet MS"/>
                <a:cs typeface="Trebuchet MS"/>
              </a:rPr>
              <a:t>900 GB/s</a:t>
            </a:r>
            <a:r>
              <a:rPr sz="5333" spc="-44" dirty="0">
                <a:latin typeface="Trebuchet MS"/>
                <a:cs typeface="Trebuchet MS"/>
              </a:rPr>
              <a:t> </a:t>
            </a:r>
            <a:r>
              <a:rPr sz="5333" dirty="0">
                <a:latin typeface="Trebuchet MS"/>
                <a:cs typeface="Trebuchet MS"/>
              </a:rPr>
              <a:t>HBM2</a:t>
            </a:r>
          </a:p>
          <a:p>
            <a:pPr>
              <a:lnSpc>
                <a:spcPts val="6078"/>
              </a:lnSpc>
            </a:pPr>
            <a:r>
              <a:rPr sz="5333" spc="-11" dirty="0">
                <a:latin typeface="Trebuchet MS"/>
                <a:cs typeface="Trebuchet MS"/>
              </a:rPr>
              <a:t>300 GB/s</a:t>
            </a:r>
            <a:r>
              <a:rPr sz="5333" spc="-89" dirty="0">
                <a:latin typeface="Trebuchet MS"/>
                <a:cs typeface="Trebuchet MS"/>
              </a:rPr>
              <a:t> </a:t>
            </a:r>
            <a:r>
              <a:rPr sz="5333" spc="-11" dirty="0">
                <a:latin typeface="Trebuchet MS"/>
                <a:cs typeface="Trebuchet MS"/>
              </a:rPr>
              <a:t>NVLink</a:t>
            </a:r>
            <a:endParaRPr sz="5333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97224" y="2786161"/>
            <a:ext cx="17414240" cy="9899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667"/>
          </a:p>
        </p:txBody>
      </p:sp>
      <p:sp>
        <p:nvSpPr>
          <p:cNvPr id="11" name="object 11"/>
          <p:cNvSpPr txBox="1"/>
          <p:nvPr/>
        </p:nvSpPr>
        <p:spPr>
          <a:xfrm>
            <a:off x="6597224" y="12733181"/>
            <a:ext cx="4130249" cy="302099"/>
          </a:xfrm>
          <a:prstGeom prst="rect">
            <a:avLst/>
          </a:prstGeom>
        </p:spPr>
        <p:txBody>
          <a:bodyPr vert="horz" wrap="square" lIns="0" tIns="28222" rIns="0" bIns="0" rtlCol="0">
            <a:spAutoFit/>
          </a:bodyPr>
          <a:lstStyle/>
          <a:p>
            <a:pPr marL="28222">
              <a:spcBef>
                <a:spcPts val="222"/>
              </a:spcBef>
            </a:pPr>
            <a:r>
              <a:rPr sz="1778" dirty="0">
                <a:latin typeface="Trebuchet MS"/>
                <a:cs typeface="Trebuchet MS"/>
              </a:rPr>
              <a:t>*full </a:t>
            </a:r>
            <a:r>
              <a:rPr sz="1778" spc="-11" dirty="0">
                <a:latin typeface="Trebuchet MS"/>
                <a:cs typeface="Trebuchet MS"/>
              </a:rPr>
              <a:t>GV100 chip </a:t>
            </a:r>
            <a:r>
              <a:rPr sz="1778" dirty="0">
                <a:latin typeface="Trebuchet MS"/>
                <a:cs typeface="Trebuchet MS"/>
              </a:rPr>
              <a:t>contains </a:t>
            </a:r>
            <a:r>
              <a:rPr sz="1778" spc="-11" dirty="0">
                <a:latin typeface="Trebuchet MS"/>
                <a:cs typeface="Trebuchet MS"/>
              </a:rPr>
              <a:t>84</a:t>
            </a:r>
            <a:r>
              <a:rPr sz="1778" spc="-178" dirty="0">
                <a:latin typeface="Trebuchet MS"/>
                <a:cs typeface="Trebuchet MS"/>
              </a:rPr>
              <a:t> </a:t>
            </a:r>
            <a:r>
              <a:rPr sz="1778" dirty="0">
                <a:latin typeface="Trebuchet MS"/>
                <a:cs typeface="Trebuchet MS"/>
              </a:rPr>
              <a:t>SMs</a:t>
            </a:r>
          </a:p>
        </p:txBody>
      </p:sp>
      <p:sp>
        <p:nvSpPr>
          <p:cNvPr id="14" name="Modern GPU Architecture (Volta 2017)">
            <a:extLst>
              <a:ext uri="{FF2B5EF4-FFF2-40B4-BE49-F238E27FC236}">
                <a16:creationId xmlns:a16="http://schemas.microsoft.com/office/drawing/2014/main" id="{5716678C-7007-BA40-ABA1-19198B0EE9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85165">
              <a:defRPr sz="9296"/>
            </a:lvl1pPr>
          </a:lstStyle>
          <a:p>
            <a:r>
              <a:rPr dirty="0"/>
              <a:t>Modern GPU Architecture (Volta 2017)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DBDD76-3716-0643-8CE2-7FD398226ABD}"/>
              </a:ext>
            </a:extLst>
          </p:cNvPr>
          <p:cNvSpPr txBox="1">
            <a:spLocks/>
          </p:cNvSpPr>
          <p:nvPr/>
        </p:nvSpPr>
        <p:spPr>
          <a:xfrm>
            <a:off x="11827590" y="13096155"/>
            <a:ext cx="728819" cy="547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CA" b="0" smtClean="0"/>
              <a:pPr/>
              <a:t>37</a:t>
            </a:fld>
            <a:endParaRPr lang="en-CA" b="0" dirty="0"/>
          </a:p>
        </p:txBody>
      </p:sp>
    </p:spTree>
    <p:extLst>
      <p:ext uri="{BB962C8B-B14F-4D97-AF65-F5344CB8AC3E}">
        <p14:creationId xmlns:p14="http://schemas.microsoft.com/office/powerpoint/2010/main" val="3296657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19354800" cy="2286000"/>
          </a:xfrm>
        </p:spPr>
        <p:txBody>
          <a:bodyPr/>
          <a:lstStyle/>
          <a:p>
            <a:pPr eaLnBrk="1" hangingPunct="1"/>
            <a:r>
              <a:rPr lang="en-US" dirty="0"/>
              <a:t>Review #7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3"/>
            <a:ext cx="21945600" cy="9051926"/>
          </a:xfrm>
        </p:spPr>
        <p:txBody>
          <a:bodyPr/>
          <a:lstStyle/>
          <a:p>
            <a:pPr marL="0" indent="0">
              <a:buNone/>
            </a:pPr>
            <a:r>
              <a:rPr lang="en-US" sz="6000" b="1" u="sng" dirty="0">
                <a:hlinkClick r:id="rId3"/>
              </a:rPr>
              <a:t>GPUs and the Future of Parallel Computing</a:t>
            </a:r>
            <a:br>
              <a:rPr lang="en-CA" sz="6000" dirty="0">
                <a:solidFill>
                  <a:srgbClr val="0033CC"/>
                </a:solidFill>
              </a:rPr>
            </a:br>
            <a:r>
              <a:rPr lang="en-CA" sz="6000" dirty="0">
                <a:solidFill>
                  <a:srgbClr val="333333"/>
                </a:solidFill>
                <a:latin typeface="Helvetica Neue"/>
              </a:rPr>
              <a:t>Steve Keckler et al., </a:t>
            </a:r>
            <a:r>
              <a:rPr lang="en-CA" sz="4800" i="1" dirty="0">
                <a:solidFill>
                  <a:srgbClr val="333333"/>
                </a:solidFill>
                <a:latin typeface="Helvetica Neue"/>
              </a:rPr>
              <a:t>IEEE Micro 2011</a:t>
            </a:r>
          </a:p>
          <a:p>
            <a:pPr marL="0" indent="0">
              <a:buNone/>
            </a:pPr>
            <a:endParaRPr lang="en-US" sz="4800" i="1" dirty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sz="4800" b="1" i="1" dirty="0">
                <a:solidFill>
                  <a:srgbClr val="333333"/>
                </a:solidFill>
                <a:latin typeface="Helvetica Neue"/>
              </a:rPr>
              <a:t>D</a:t>
            </a:r>
            <a:r>
              <a:rPr lang="en-CA" sz="4800" b="1" i="1" dirty="0" err="1">
                <a:solidFill>
                  <a:srgbClr val="333333"/>
                </a:solidFill>
                <a:latin typeface="Helvetica Neue"/>
              </a:rPr>
              <a:t>ue</a:t>
            </a:r>
            <a:r>
              <a:rPr lang="en-CA" sz="4800" b="1" i="1" dirty="0">
                <a:solidFill>
                  <a:srgbClr val="333333"/>
                </a:solidFill>
                <a:latin typeface="Helvetica Neue"/>
              </a:rPr>
              <a:t> Nov. 11</a:t>
            </a:r>
            <a:endParaRPr lang="en-CA" sz="4800" b="1" dirty="0"/>
          </a:p>
          <a:p>
            <a:pPr lvl="1" eaLnBrk="1" hangingPunct="1">
              <a:lnSpc>
                <a:spcPct val="90000"/>
              </a:lnSpc>
            </a:pPr>
            <a:endParaRPr lang="en-US" sz="5200" dirty="0"/>
          </a:p>
          <a:p>
            <a:pPr eaLnBrk="1" hangingPunct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>
              <a:defRPr/>
            </a:pPr>
            <a:fld id="{2DCAE7AC-0DFB-40CF-A4F2-C416A0FCE178}" type="slidenum">
              <a:rPr lang="en-US" b="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>
                <a:defRPr/>
              </a:pPr>
              <a:t>38</a:t>
            </a:fld>
            <a:endParaRPr lang="en-US" b="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64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24384000" cy="56388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</a:t>
            </a:r>
            <a:br>
              <a:rPr lang="en-US" b="1" dirty="0"/>
            </a:br>
            <a:r>
              <a:rPr lang="en-US" b="1" dirty="0"/>
              <a:t>Architecture and Programming</a:t>
            </a:r>
            <a:br>
              <a:rPr lang="en-US" b="1" dirty="0"/>
            </a:br>
            <a:r>
              <a:rPr lang="en-US" b="1" dirty="0"/>
              <a:t>GPU Architecture: Introduction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859000" y="10829112"/>
            <a:ext cx="1143000" cy="854100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800"/>
            <a:endParaRPr lang="en-US" sz="4400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7750962"/>
            <a:ext cx="16306800" cy="3505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3200400" y="11894278"/>
            <a:ext cx="1798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1"/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The content of this lecture is adapted from the slides of </a:t>
            </a:r>
            <a:r>
              <a:rPr lang="en-US" sz="3600" i="1" kern="120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Kayvon</a:t>
            </a:r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i="1" kern="120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Fatahalian</a:t>
            </a:r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(Stanford), Olivier Giroux and Luke Durant (Nvidia), Tor </a:t>
            </a:r>
            <a:r>
              <a:rPr lang="en-US" sz="3600" i="1" kern="1200" dirty="0" err="1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Aamodt</a:t>
            </a:r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(UBC) and Edited by: Serina Tan</a:t>
            </a:r>
          </a:p>
          <a:p>
            <a:pPr defTabSz="1828800" hangingPunct="1"/>
            <a:r>
              <a:rPr lang="en-US" sz="3600" i="1" kern="1200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defTabSz="1828800" hangingPunct="1"/>
            <a:endParaRPr lang="en-US" sz="3600" i="1" kern="1200" dirty="0">
              <a:solidFill>
                <a:srgbClr val="1F497D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99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7176" y="0"/>
            <a:ext cx="18288000" cy="2286000"/>
          </a:xfrm>
        </p:spPr>
        <p:txBody>
          <a:bodyPr/>
          <a:lstStyle/>
          <a:p>
            <a:r>
              <a:rPr lang="en-CA" dirty="0">
                <a:latin typeface="Arial  " charset="0"/>
                <a:ea typeface="ＭＳ Ｐゴシック" charset="0"/>
                <a:cs typeface="Arial  " charset="0"/>
              </a:rPr>
              <a:t>The GPU is Ubiquitous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1485900" indent="-571500"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2286000" indent="-457200"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3200400" indent="-457200"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4114800" indent="-457200"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defTabSz="1828800" hangingPunct="1"/>
            <a:fld id="{806A7D4B-738E-9A42-B19C-675FCF438456}" type="slidenum">
              <a:rPr lang="en-US" sz="2800" b="0" kern="1200">
                <a:solidFill>
                  <a:prstClr val="black"/>
                </a:solidFill>
                <a:latin typeface="Arial  " charset="0"/>
              </a:rPr>
              <a:pPr defTabSz="1828800" hangingPunct="1"/>
              <a:t>4</a:t>
            </a:fld>
            <a:r>
              <a:rPr lang="en-US" sz="2800" b="0" kern="1200">
                <a:solidFill>
                  <a:prstClr val="black"/>
                </a:solidFill>
                <a:latin typeface="Arial  " charset="0"/>
              </a:rPr>
              <a:t> </a:t>
            </a:r>
            <a:endParaRPr lang="en-US" sz="2800" b="0" kern="1200">
              <a:solidFill>
                <a:prstClr val="black"/>
              </a:solidFill>
            </a:endParaRPr>
          </a:p>
        </p:txBody>
      </p:sp>
      <p:pic>
        <p:nvPicPr>
          <p:cNvPr id="24580" name="Picture 4" descr="amd-apu-graphics-size-compared-to-in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36826"/>
            <a:ext cx="18288000" cy="94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5564" y="12712701"/>
            <a:ext cx="3335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en-US" sz="36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[APU13 keynote]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21600" y="26658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/>
            <a:r>
              <a:rPr lang="en-US" sz="40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394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788"/>
            <a:ext cx="16459200" cy="2286000"/>
          </a:xfrm>
        </p:spPr>
        <p:txBody>
          <a:bodyPr/>
          <a:lstStyle/>
          <a:p>
            <a:r>
              <a:rPr lang="en-US" dirty="0"/>
              <a:t>“Early” GPU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90803"/>
            <a:ext cx="22250400" cy="9051926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1981:  IBM PC Monochrome Display Adapter (2D)</a:t>
            </a:r>
          </a:p>
          <a:p>
            <a:pPr lvl="1"/>
            <a:r>
              <a:rPr lang="en-US" dirty="0"/>
              <a:t>1996:  3D graphics (e.g., 3dfx Voodoo)</a:t>
            </a:r>
          </a:p>
          <a:p>
            <a:pPr lvl="1"/>
            <a:r>
              <a:rPr lang="en-US" dirty="0"/>
              <a:t>1999:  register combiner (NVIDIA GeForce 256)</a:t>
            </a:r>
          </a:p>
          <a:p>
            <a:pPr lvl="1"/>
            <a:r>
              <a:rPr lang="en-US" dirty="0"/>
              <a:t>2001:  programmable </a:t>
            </a:r>
            <a:r>
              <a:rPr lang="en-US" dirty="0" err="1"/>
              <a:t>shaders</a:t>
            </a:r>
            <a:r>
              <a:rPr lang="en-US" dirty="0"/>
              <a:t> (NVIDIA GeForce 3)</a:t>
            </a:r>
          </a:p>
          <a:p>
            <a:pPr lvl="1"/>
            <a:r>
              <a:rPr lang="en-US" dirty="0"/>
              <a:t>2002:  floating-point (ATI Radeon 9700)</a:t>
            </a:r>
          </a:p>
          <a:p>
            <a:pPr lvl="1"/>
            <a:r>
              <a:rPr lang="en-US" dirty="0"/>
              <a:t>2005:  unified </a:t>
            </a:r>
            <a:r>
              <a:rPr lang="en-US" dirty="0" err="1"/>
              <a:t>shaders</a:t>
            </a:r>
            <a:r>
              <a:rPr lang="en-US" dirty="0"/>
              <a:t> (ATI R520 in Xbox 360)</a:t>
            </a:r>
          </a:p>
          <a:p>
            <a:pPr lvl="1"/>
            <a:r>
              <a:rPr lang="en-US" dirty="0"/>
              <a:t>2006:  compute (NVIDIA GeForce 8800)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F23EC47D-D5CA-A042-A8D0-C217E3EA6E2F}" type="slidenum">
              <a:rPr lang="en-US" b="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828800" hangingPunct="1"/>
              <a:t>5</a:t>
            </a:fld>
            <a:endParaRPr lang="en-US" b="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320" y="340789"/>
            <a:ext cx="22457091" cy="2443092"/>
          </a:xfrm>
        </p:spPr>
        <p:txBody>
          <a:bodyPr>
            <a:normAutofit/>
          </a:bodyPr>
          <a:lstStyle/>
          <a:p>
            <a:r>
              <a:rPr lang="en-US" dirty="0"/>
              <a:t>Why use a GPU for computing?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479" y="2842056"/>
            <a:ext cx="21938265" cy="9661526"/>
          </a:xfrm>
        </p:spPr>
        <p:txBody>
          <a:bodyPr anchor="t">
            <a:normAutofit/>
          </a:bodyPr>
          <a:lstStyle/>
          <a:p>
            <a:r>
              <a:rPr lang="en-US" sz="4800" dirty="0"/>
              <a:t>GPU uses larger fraction of silicon for computation than CPU.  </a:t>
            </a:r>
          </a:p>
          <a:p>
            <a:r>
              <a:rPr lang="en-US" sz="4800" dirty="0"/>
              <a:t>At peak performance GPU uses order of magnitude less energy per operation than CPU.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91686" y="13081000"/>
            <a:ext cx="387927" cy="718145"/>
          </a:xfrm>
        </p:spPr>
        <p:txBody>
          <a:bodyPr/>
          <a:lstStyle/>
          <a:p>
            <a:fld id="{F23EC47D-D5CA-A042-A8D0-C217E3EA6E2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2721" y="6858000"/>
            <a:ext cx="3962400" cy="3657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000" dirty="0"/>
              <a:t>CPU</a:t>
            </a:r>
          </a:p>
          <a:p>
            <a:pPr algn="ctr"/>
            <a:r>
              <a:rPr lang="en-CA" sz="6000" dirty="0"/>
              <a:t>2nJ/op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85053" y="5818672"/>
            <a:ext cx="3962400" cy="3657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000" dirty="0"/>
              <a:t>GPU</a:t>
            </a:r>
          </a:p>
          <a:p>
            <a:pPr algn="ctr"/>
            <a:r>
              <a:rPr lang="en-CA" sz="5000" dirty="0"/>
              <a:t>200pJ/op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177363" y="8314973"/>
            <a:ext cx="5943600" cy="1219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0"/>
          </a:p>
        </p:txBody>
      </p:sp>
      <p:sp>
        <p:nvSpPr>
          <p:cNvPr id="8" name="TextBox 7"/>
          <p:cNvSpPr txBox="1"/>
          <p:nvPr/>
        </p:nvSpPr>
        <p:spPr>
          <a:xfrm>
            <a:off x="8382300" y="6661909"/>
            <a:ext cx="53094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000" dirty="0"/>
              <a:t>Rewrite Application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665878" y="9534173"/>
            <a:ext cx="6000750" cy="128373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/>
              <a:t>Order of Magnitude More Energy Efficient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14862" y="11121968"/>
            <a:ext cx="7948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However….</a:t>
            </a:r>
          </a:p>
          <a:p>
            <a:pPr algn="ctr"/>
            <a:r>
              <a:rPr lang="en-CA" sz="4000" dirty="0"/>
              <a:t>Application must perform well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730546" y="10838287"/>
            <a:ext cx="7871413" cy="1723196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6000"/>
          </a:p>
        </p:txBody>
      </p:sp>
    </p:spTree>
    <p:extLst>
      <p:ext uri="{BB962C8B-B14F-4D97-AF65-F5344CB8AC3E}">
        <p14:creationId xmlns:p14="http://schemas.microsoft.com/office/powerpoint/2010/main" val="20444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gen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</a:t>
            </a:r>
          </a:p>
        </p:txBody>
      </p:sp>
      <p:sp>
        <p:nvSpPr>
          <p:cNvPr id="132" name="Three key ideas that make GPUs run fas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Three key ideas that make GPUs run fast</a:t>
            </a:r>
          </a:p>
          <a:p>
            <a:r>
              <a:t>GPU memory hierarchy</a:t>
            </a:r>
          </a:p>
          <a:p>
            <a:r>
              <a:t>Closer look at a modern GPU architecture (Nvidia’s Volta)</a:t>
            </a:r>
          </a:p>
          <a:p>
            <a:pPr lvl="1"/>
            <a:r>
              <a:t>Memory: higher bandwidth, larger capacity</a:t>
            </a:r>
          </a:p>
          <a:p>
            <a:pPr lvl="1"/>
            <a:r>
              <a:t>Compute: application-specific hardware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2582" y="13081000"/>
            <a:ext cx="326137" cy="547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Why GPUs Run Fas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GPUs Run Fast?</a:t>
            </a:r>
          </a:p>
        </p:txBody>
      </p:sp>
      <p:sp>
        <p:nvSpPr>
          <p:cNvPr id="136" name="Three key ideas behind how modern GPU processing cores run cod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6700"/>
              </a:lnSpc>
            </a:pPr>
            <a:r>
              <a:rPr u="sng"/>
              <a:t>Three key ideas</a:t>
            </a:r>
            <a:r>
              <a:t> behind how modern GPU processing cores run code</a:t>
            </a:r>
          </a:p>
          <a:p>
            <a:pPr>
              <a:lnSpc>
                <a:spcPts val="6700"/>
              </a:lnSpc>
            </a:pPr>
            <a:r>
              <a:t>Knowing these concepts will help you:</a:t>
            </a:r>
          </a:p>
          <a:p>
            <a:pPr marL="1864436" lvl="1" indent="-975436" defTabSz="457200">
              <a:lnSpc>
                <a:spcPts val="6700"/>
              </a:lnSpc>
              <a:spcBef>
                <a:spcPts val="1200"/>
              </a:spcBef>
              <a:buSzPct val="100000"/>
              <a:buAutoNum type="arabicPeriod"/>
            </a:pPr>
            <a:r>
              <a:t>Understand GPU core designs</a:t>
            </a:r>
          </a:p>
          <a:p>
            <a:pPr marL="1864436" lvl="1" indent="-975436" defTabSz="457200">
              <a:lnSpc>
                <a:spcPts val="6700"/>
              </a:lnSpc>
              <a:spcBef>
                <a:spcPts val="1200"/>
              </a:spcBef>
              <a:buSzPct val="100000"/>
              <a:buAutoNum type="arabicPeriod"/>
            </a:pPr>
            <a:r>
              <a:t>Optimize performance of your parallel programs</a:t>
            </a:r>
          </a:p>
          <a:p>
            <a:pPr marL="1864436" lvl="1" indent="-975436" defTabSz="457200">
              <a:lnSpc>
                <a:spcPts val="6700"/>
              </a:lnSpc>
              <a:spcBef>
                <a:spcPts val="1200"/>
              </a:spcBef>
              <a:buSzPct val="100000"/>
              <a:buAutoNum type="arabicPeriod"/>
            </a:pPr>
            <a:r>
              <a:t>Gain intuition about what workloads might benefit from such a parallel architecture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2582" y="13081000"/>
            <a:ext cx="326137" cy="547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xample Program: Vector Multiply-Ad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8655">
              <a:defRPr sz="9072"/>
            </a:lvl1pPr>
          </a:lstStyle>
          <a:p>
            <a:r>
              <a:rPr dirty="0"/>
              <a:t>Example Program: Vector Multiply</a:t>
            </a:r>
            <a:r>
              <a:rPr lang="en-CA" dirty="0"/>
              <a:t>-Add</a:t>
            </a:r>
            <a:endParaRPr dirty="0"/>
          </a:p>
        </p:txBody>
      </p:sp>
      <p:sp>
        <p:nvSpPr>
          <p:cNvPr id="140" name="Compute v = a ∙ b + c (a, b, c and v are vectors of the same dimension)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Compute </a:t>
            </a:r>
            <a:r>
              <a:rPr b="1" i="1" dirty="0"/>
              <a:t>v</a:t>
            </a:r>
            <a:r>
              <a:rPr i="1" dirty="0"/>
              <a:t> = </a:t>
            </a:r>
            <a:r>
              <a:rPr b="1" i="1" dirty="0"/>
              <a:t>a</a:t>
            </a:r>
            <a:r>
              <a:rPr i="1" dirty="0"/>
              <a:t> </a:t>
            </a:r>
            <a:r>
              <a:rPr b="1" dirty="0"/>
              <a:t>∙</a:t>
            </a:r>
            <a:r>
              <a:rPr i="1" dirty="0"/>
              <a:t> </a:t>
            </a:r>
            <a:r>
              <a:rPr b="1" i="1" dirty="0"/>
              <a:t>b</a:t>
            </a:r>
            <a:r>
              <a:rPr lang="en-CA" i="1" dirty="0"/>
              <a:t> + </a:t>
            </a:r>
            <a:r>
              <a:rPr lang="en-CA" b="1" i="1" dirty="0"/>
              <a:t>c</a:t>
            </a:r>
            <a:r>
              <a:rPr i="1" dirty="0"/>
              <a:t> (</a:t>
            </a:r>
            <a:r>
              <a:rPr b="1" i="1" dirty="0"/>
              <a:t>a</a:t>
            </a:r>
            <a:r>
              <a:rPr i="1" dirty="0"/>
              <a:t>, </a:t>
            </a:r>
            <a:r>
              <a:rPr b="1" i="1" dirty="0"/>
              <a:t>b</a:t>
            </a:r>
            <a:r>
              <a:rPr i="1" dirty="0"/>
              <a:t>,</a:t>
            </a:r>
            <a:r>
              <a:rPr lang="en-CA" i="1" dirty="0"/>
              <a:t> </a:t>
            </a:r>
            <a:r>
              <a:rPr lang="en-CA" b="1" i="1" dirty="0"/>
              <a:t>c</a:t>
            </a:r>
            <a:r>
              <a:rPr i="1" dirty="0"/>
              <a:t> and </a:t>
            </a:r>
            <a:r>
              <a:rPr b="1" i="1" dirty="0"/>
              <a:t>v</a:t>
            </a:r>
            <a:r>
              <a:rPr i="1" dirty="0"/>
              <a:t> are vectors</a:t>
            </a:r>
            <a:r>
              <a:rPr lang="en-CA" i="1" dirty="0"/>
              <a:t> with a length of N</a:t>
            </a:r>
            <a:r>
              <a:rPr i="1" dirty="0"/>
              <a:t>)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22582" y="13081000"/>
            <a:ext cx="326137" cy="5477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graphicFrame>
        <p:nvGraphicFramePr>
          <p:cNvPr id="142" name="Table"/>
          <p:cNvGraphicFramePr/>
          <p:nvPr>
            <p:extLst>
              <p:ext uri="{D42A27DB-BD31-4B8C-83A1-F6EECF244321}">
                <p14:modId xmlns:p14="http://schemas.microsoft.com/office/powerpoint/2010/main" val="756467214"/>
              </p:ext>
            </p:extLst>
          </p:nvPr>
        </p:nvGraphicFramePr>
        <p:xfrm>
          <a:off x="2268166" y="5364278"/>
          <a:ext cx="8825685" cy="58928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58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47748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" name="Table"/>
          <p:cNvGraphicFramePr/>
          <p:nvPr>
            <p:extLst>
              <p:ext uri="{D42A27DB-BD31-4B8C-83A1-F6EECF244321}">
                <p14:modId xmlns:p14="http://schemas.microsoft.com/office/powerpoint/2010/main" val="2930337909"/>
              </p:ext>
            </p:extLst>
          </p:nvPr>
        </p:nvGraphicFramePr>
        <p:xfrm>
          <a:off x="2268166" y="6822092"/>
          <a:ext cx="8825685" cy="58928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58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47748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4" name="Table"/>
          <p:cNvGraphicFramePr/>
          <p:nvPr/>
        </p:nvGraphicFramePr>
        <p:xfrm>
          <a:off x="2268166" y="8273556"/>
          <a:ext cx="8825685" cy="58928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58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47748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77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5" name="Table"/>
          <p:cNvGraphicFramePr/>
          <p:nvPr>
            <p:extLst>
              <p:ext uri="{D42A27DB-BD31-4B8C-83A1-F6EECF244321}">
                <p14:modId xmlns:p14="http://schemas.microsoft.com/office/powerpoint/2010/main" val="1693874373"/>
              </p:ext>
            </p:extLst>
          </p:nvPr>
        </p:nvGraphicFramePr>
        <p:xfrm>
          <a:off x="2268166" y="10030628"/>
          <a:ext cx="8825685" cy="58928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58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3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47748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4CAA54">
                        <a:alpha val="426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6" name="a"/>
          <p:cNvSpPr txBox="1"/>
          <p:nvPr/>
        </p:nvSpPr>
        <p:spPr>
          <a:xfrm>
            <a:off x="1087331" y="5209212"/>
            <a:ext cx="478791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/>
            </a:lvl1pPr>
          </a:lstStyle>
          <a:p>
            <a:r>
              <a:t>a</a:t>
            </a:r>
          </a:p>
        </p:txBody>
      </p:sp>
      <p:sp>
        <p:nvSpPr>
          <p:cNvPr id="147" name="b"/>
          <p:cNvSpPr txBox="1"/>
          <p:nvPr/>
        </p:nvSpPr>
        <p:spPr>
          <a:xfrm>
            <a:off x="1075584" y="6667025"/>
            <a:ext cx="502286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/>
            </a:lvl1pPr>
          </a:lstStyle>
          <a:p>
            <a:r>
              <a:t>b</a:t>
            </a:r>
          </a:p>
        </p:txBody>
      </p:sp>
      <p:sp>
        <p:nvSpPr>
          <p:cNvPr id="148" name="c"/>
          <p:cNvSpPr txBox="1"/>
          <p:nvPr/>
        </p:nvSpPr>
        <p:spPr>
          <a:xfrm>
            <a:off x="1093046" y="8124839"/>
            <a:ext cx="46736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/>
            </a:lvl1pPr>
          </a:lstStyle>
          <a:p>
            <a:r>
              <a:rPr dirty="0"/>
              <a:t>c</a:t>
            </a:r>
          </a:p>
        </p:txBody>
      </p:sp>
      <p:sp>
        <p:nvSpPr>
          <p:cNvPr id="149" name="v"/>
          <p:cNvSpPr txBox="1"/>
          <p:nvPr/>
        </p:nvSpPr>
        <p:spPr>
          <a:xfrm>
            <a:off x="1104794" y="9875563"/>
            <a:ext cx="443866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i="1"/>
            </a:lvl1pPr>
          </a:lstStyle>
          <a:p>
            <a:r>
              <a:t>v</a:t>
            </a:r>
          </a:p>
        </p:txBody>
      </p:sp>
      <p:sp>
        <p:nvSpPr>
          <p:cNvPr id="150" name="𝘅"/>
          <p:cNvSpPr txBox="1"/>
          <p:nvPr/>
        </p:nvSpPr>
        <p:spPr>
          <a:xfrm>
            <a:off x="6135058" y="5799539"/>
            <a:ext cx="43561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𝘅</a:t>
            </a:r>
          </a:p>
        </p:txBody>
      </p:sp>
      <p:sp>
        <p:nvSpPr>
          <p:cNvPr id="151" name="＋"/>
          <p:cNvSpPr txBox="1"/>
          <p:nvPr/>
        </p:nvSpPr>
        <p:spPr>
          <a:xfrm>
            <a:off x="5978213" y="7277100"/>
            <a:ext cx="74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dirty="0"/>
              <a:t>＋</a:t>
            </a:r>
          </a:p>
        </p:txBody>
      </p:sp>
      <p:sp>
        <p:nvSpPr>
          <p:cNvPr id="152" name="="/>
          <p:cNvSpPr txBox="1"/>
          <p:nvPr/>
        </p:nvSpPr>
        <p:spPr>
          <a:xfrm>
            <a:off x="6105213" y="8997026"/>
            <a:ext cx="495301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rPr dirty="0"/>
              <a:t>=</a:t>
            </a:r>
          </a:p>
        </p:txBody>
      </p:sp>
      <p:sp>
        <p:nvSpPr>
          <p:cNvPr id="153" name="void mul_add (int N, float* a, float* b, float* c, float* v) {…"/>
          <p:cNvSpPr txBox="1"/>
          <p:nvPr/>
        </p:nvSpPr>
        <p:spPr>
          <a:xfrm>
            <a:off x="12859938" y="6667500"/>
            <a:ext cx="10128387" cy="2260601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void </a:t>
            </a:r>
            <a:r>
              <a:rPr dirty="0" err="1"/>
              <a:t>mul_add</a:t>
            </a:r>
            <a:r>
              <a:rPr dirty="0"/>
              <a:t> (int N, float* a, float* b,</a:t>
            </a:r>
            <a:r>
              <a:rPr lang="en-CA" dirty="0"/>
              <a:t> float* c,</a:t>
            </a:r>
            <a:r>
              <a:rPr dirty="0"/>
              <a:t> float* v) {</a:t>
            </a:r>
          </a:p>
          <a:p>
            <a:pPr lvl="3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for (int </a:t>
            </a:r>
            <a:r>
              <a:rPr dirty="0" err="1"/>
              <a:t>i</a:t>
            </a:r>
            <a:r>
              <a:rPr dirty="0"/>
              <a:t> = 0; </a:t>
            </a:r>
            <a:r>
              <a:rPr dirty="0" err="1"/>
              <a:t>i</a:t>
            </a:r>
            <a:r>
              <a:rPr dirty="0"/>
              <a:t> &lt; N; </a:t>
            </a:r>
            <a:r>
              <a:rPr dirty="0" err="1"/>
              <a:t>i</a:t>
            </a:r>
            <a:r>
              <a:rPr dirty="0"/>
              <a:t>++) {</a:t>
            </a:r>
          </a:p>
          <a:p>
            <a:pPr lvl="6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v[</a:t>
            </a:r>
            <a:r>
              <a:rPr dirty="0" err="1"/>
              <a:t>i</a:t>
            </a:r>
            <a:r>
              <a:rPr dirty="0"/>
              <a:t>] = a[</a:t>
            </a:r>
            <a:r>
              <a:rPr dirty="0" err="1"/>
              <a:t>i</a:t>
            </a:r>
            <a:r>
              <a:rPr dirty="0"/>
              <a:t>] * b[</a:t>
            </a:r>
            <a:r>
              <a:rPr dirty="0" err="1"/>
              <a:t>i</a:t>
            </a:r>
            <a:r>
              <a:rPr dirty="0"/>
              <a:t>]</a:t>
            </a:r>
            <a:r>
              <a:rPr lang="en-CA" dirty="0"/>
              <a:t> + c[</a:t>
            </a:r>
            <a:r>
              <a:rPr lang="en-CA" dirty="0" err="1"/>
              <a:t>i</a:t>
            </a:r>
            <a:r>
              <a:rPr lang="en-CA" dirty="0"/>
              <a:t>]</a:t>
            </a:r>
            <a:endParaRPr dirty="0"/>
          </a:p>
          <a:p>
            <a:pPr lvl="3"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} </a:t>
            </a:r>
          </a:p>
          <a:p>
            <a:pPr algn="l">
              <a:defRPr b="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}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itle &amp; Bullet ">
  <a:themeElements>
    <a:clrScheme name="NVIDIA + University of Illinois 2015 Template">
      <a:dk1>
        <a:srgbClr val="6F6F6F"/>
      </a:dk1>
      <a:lt1>
        <a:srgbClr val="FFFFFF"/>
      </a:lt1>
      <a:dk2>
        <a:srgbClr val="000000"/>
      </a:dk2>
      <a:lt2>
        <a:srgbClr val="333333"/>
      </a:lt2>
      <a:accent1>
        <a:srgbClr val="76B900"/>
      </a:accent1>
      <a:accent2>
        <a:srgbClr val="FA6300"/>
      </a:accent2>
      <a:accent3>
        <a:srgbClr val="007A43"/>
      </a:accent3>
      <a:accent4>
        <a:srgbClr val="2F426B"/>
      </a:accent4>
      <a:accent5>
        <a:srgbClr val="990366"/>
      </a:accent5>
      <a:accent6>
        <a:srgbClr val="006A9A"/>
      </a:accent6>
      <a:hlink>
        <a:srgbClr val="76B900"/>
      </a:hlink>
      <a:folHlink>
        <a:srgbClr val="00483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VIDIA_University_of_Illinois_Template_2015_4x3" id="{5C1E5DBF-147B-4C12-BA1C-1E216CC92BF8}" vid="{34A544E1-27AA-4307-BA49-86C7E39C24A4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2010</Words>
  <Application>Microsoft Office PowerPoint</Application>
  <PresentationFormat>Custom</PresentationFormat>
  <Paragraphs>430</Paragraphs>
  <Slides>39</Slides>
  <Notes>6</Notes>
  <HiddenSlides>1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AkzidenzGrotesk</vt:lpstr>
      <vt:lpstr>Akzidenz-Grotesk Extended BQ</vt:lpstr>
      <vt:lpstr>Arial</vt:lpstr>
      <vt:lpstr>Arial  </vt:lpstr>
      <vt:lpstr>Arial Rounded MT Bold</vt:lpstr>
      <vt:lpstr>Bodoni MT Condensed</vt:lpstr>
      <vt:lpstr>Calibri</vt:lpstr>
      <vt:lpstr>Helvetica</vt:lpstr>
      <vt:lpstr>Helvetica Neue</vt:lpstr>
      <vt:lpstr>Helvetica Neue Light</vt:lpstr>
      <vt:lpstr>Helvetica Neue Medium</vt:lpstr>
      <vt:lpstr>Sentinel Medium</vt:lpstr>
      <vt:lpstr>Times</vt:lpstr>
      <vt:lpstr>Trebuchet MS</vt:lpstr>
      <vt:lpstr>White</vt:lpstr>
      <vt:lpstr>Office Theme</vt:lpstr>
      <vt:lpstr>2_Title &amp; Bullet </vt:lpstr>
      <vt:lpstr>CSC 2224: Parallel Computer  Architecture and Programming GPU Architecture: Introduction</vt:lpstr>
      <vt:lpstr>PowerPoint Presentation</vt:lpstr>
      <vt:lpstr>What is a GPU?</vt:lpstr>
      <vt:lpstr>The GPU is Ubiquitous</vt:lpstr>
      <vt:lpstr>“Early” GPU History</vt:lpstr>
      <vt:lpstr>Why use a GPU for computing?</vt:lpstr>
      <vt:lpstr>Agenda</vt:lpstr>
      <vt:lpstr>Why GPUs Run Fast?</vt:lpstr>
      <vt:lpstr>Example Program: Vector Multiply-Add</vt:lpstr>
      <vt:lpstr>Single-core CPU Execution</vt:lpstr>
      <vt:lpstr>Single-core CPU Execution</vt:lpstr>
      <vt:lpstr>Single-core CPU Execution</vt:lpstr>
      <vt:lpstr>Slimming Down</vt:lpstr>
      <vt:lpstr>Two cores (Two Elements in Parallel)</vt:lpstr>
      <vt:lpstr>Sixteen Cores</vt:lpstr>
      <vt:lpstr>Instruction Stream Sharing</vt:lpstr>
      <vt:lpstr>128 Elements in Parallel</vt:lpstr>
      <vt:lpstr>What about Branches?</vt:lpstr>
      <vt:lpstr>What about Branches?</vt:lpstr>
      <vt:lpstr>What about Branches?</vt:lpstr>
      <vt:lpstr>Terminology</vt:lpstr>
      <vt:lpstr>SIMD Execution on Modern GPUs</vt:lpstr>
      <vt:lpstr>Dealing with Stalls on In-order Cores</vt:lpstr>
      <vt:lpstr>Hiding Stalls</vt:lpstr>
      <vt:lpstr>Hiding Stalls</vt:lpstr>
      <vt:lpstr>Hiding Stalls</vt:lpstr>
      <vt:lpstr>Throughput Computing Trade-off</vt:lpstr>
      <vt:lpstr>Storing Execution Contexts</vt:lpstr>
      <vt:lpstr>Four Large Contexts (Low Latency Hiding)</vt:lpstr>
      <vt:lpstr>Eighteen Small Contexts (High Latency Hiding)</vt:lpstr>
      <vt:lpstr>Summary: Three Key Ideas</vt:lpstr>
      <vt:lpstr>CPU v.s. GPU Memory Hierarchies</vt:lpstr>
      <vt:lpstr>Thought Experiment</vt:lpstr>
      <vt:lpstr>Bandwidth limited!  If processors request data at too high a rate, the memory system cannot keep up. No amount of latency hiding helps this.    Overcoming bandwidth limits are a common challenge for application developers on throughput-optimized systems.</vt:lpstr>
      <vt:lpstr>Bandwidth is a Critical Resource</vt:lpstr>
      <vt:lpstr>Memory Spaces in GPU</vt:lpstr>
      <vt:lpstr>Modern GPU Architecture (Volta 2017)</vt:lpstr>
      <vt:lpstr>Review #7</vt:lpstr>
      <vt:lpstr>CSC 2224: Parallel Computer  Architecture and Programming GPU Architecture: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2224: Parallel Compute  Architecture and Programming  Introduction to GPU Architecture</dc:title>
  <dc:creator>Gennady Pekhimenko</dc:creator>
  <cp:lastModifiedBy>Gennady Pekhimenko</cp:lastModifiedBy>
  <cp:revision>120</cp:revision>
  <dcterms:modified xsi:type="dcterms:W3CDTF">2019-10-24T14:00:22Z</dcterms:modified>
</cp:coreProperties>
</file>